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Bom dia a todos. Iniciamos nossa análise focada em um dos maiores desafios da avicultura moderna: a gestão do custo energético. O título resume nosso foco: entender os perfis de consumo de energia nos aviários de frango de corte. Nosso objetivo não é apenas descrever o consumo, mas sim gerar insights acionáveis para otimização e redução de custos operacionais. Esta análise é baseada em dados reais de produtores integrados à C.Vale, utilizando a tecnologia IoT para transformar dados brutos em inteligência de negócios. A meta é clara: identificar onde e como podemos economizar. Agora, vamos detalhar o contexto e os objetivos específicos que guiaram este estudo.
Pergunta potencial: Qual a relevância deste estudo para a cooperativa? Resposta sugerida: A energia é um custo variável significativo. Reduzir o consumo melhora a margem do produtor e a competitividade da cadeia como um todo. É um ganho mútuo.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Vimos que existe um potencial de economia de 19%, e agora apresentamos o plano de ação estruturado para capturar esse valor. Nossa proposta se divide em três frentes de atuação: Curto, Médio e Longo Prazo. No Curto Prazo, nos próximos três meses, o foco é operacional. Precisamos de auditorias detalhadas nos aviários 170 e 785, que são os mais ineficientes, e a revisão imediata dos protocolos de manejo de temperatura. Isso é fundamental para eliminar o desperdício imediato. No Médio Prazo, de três a doze meses, o foco é estrutural. É aqui que avaliamos a melhoria do isolamento térmico e a substituição de equipamentos obsoletos. A instalação de sistemas de automação para controle preciso de temperatura e umidade é um investimento que trará retorno rápido. Por fim, no Longo Prazo, a transformação digital se consolida. Desenvolveremos um modelo preditivo de consumo usando machine learning, integrando os dados de IoT para uma gestão em tempo real. Isso transformará a gestão energética de reativa para preditiva. Para garantir o sucesso, a governança é crucial. Precisamos designar um responsável pela gestão energética e estabelecer revisões trimestrais de desempenho com metas claras de redução de consumo. Por exemplo, podemos mirar em 5% de redução no primeiro trimestre. Com este plano, transformamos insights em ações concretas. Mas para sustentar essa eficiência, precisamos de uma análise ainda mais robusta. Quais são os próximos passos para aprofundar este estudo?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garantir a sustentabilidade dos resultados e maximizar o potencial de economia, o próximo passo é expandir a nossa análise. Isso significa enriquecer o nosso dataset. Precisamos integrar dados climáticos, como temperatura e umidade externas, para isolar o impacto do clima no consumo e refinar o modelo de eficiência. Também é vital incluir dados zootécnicos, como linhagem e densidade de alojamento, para entender se há correlações não mapeadas. Com esses dados mais ricos, passamos para a Análise Avançada. O objetivo principal é desenvolver um modelo preditivo de consumo usando machine learning. Este modelo nos permitirá prever o consumo com base nas variáveis operacionais e climáticas, evitando picos de gasto e otimizando a programação de manejo. Finalmente, a Escalabilidade é o caminho para o impacto em toda a cooperativa. Vamos expandir a coleta de dados IoT para todos os aviários e criar um dashboard interativo de monitoramento em tempo real. Com a implementação completa dessas ações em 24 meses, estimamos uma redução de 15% a 25% no consumo, o que representa uma economia anual potencial de R$ 150 mil a R$ 250 mil. Este é o nosso roteiro para a excelência operacional. E qual é a conclusão de todo este trabalho?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Chegamos à conclusão de que os dados de IoT não apenas identificaram problemas, mas revelaram um caminho claro para a redução de custos e a sustentabilidade. Nossas principais descobertas são inequívocas. Primeiro, o padrão de consumo em "U" é previsível, com picos no aquecimento e na ventilação, permitindo um planejamento estratégico focado. Segundo, a disparidade de 73% na eficiência entre o melhor e o pior aviário comprova que há um enorme espaço para melhoria através da replicação de melhores práticas. Terceiro, o consumo de energia está ligado primariamente à climatização, e não ao crescimento das aves, o que direciona o foco dos investimentos para os sistemas HVAC. Quarto, quantificamos um potencial de economia de 19%, ou R$ 78 mil no período analisado, apenas alcançando o benchmark do aviário 1037. Este aviário deve ser o nosso modelo de excelência. A mensagem final é clara: a transformação digital na avicultura, através da análise de dados e IoT, não é mais uma opção, mas uma necessidade competitiva. Investir em gestão energética baseada em dados é o que posicionará a C.Vale e seus produtores para enfrentar os desafios de custos crescentes e as demandas por sustentabilidade. Obrigado. Estou à disposição para perguntas.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ponto de partida é o contexto: a energia elétrica é um custo operacional crítico. Esta análise é exploratória e se baseia em dados de sensores IoT, o que nos dá uma visão granular e inédita do consumo. Analisamos 5 aviários, 53 lotes e 2.280 registros diários, cobrindo ciclos completos de 49 dias. Temos quatro objetivos principais. Primeiro, identificar os padrões de consumo ao longo do ciclo. Segundo, comparar a eficiência entre os aviários. Terceiro, correlacionar o uso de energia com indicadores de produção. E, finalmente, quantificar as oportunidades de economia e gerar recomendações práticas. Estamos usando dados consolidados de consumo diário, o que nos permite ir além da média e entender o comportamento energético em cada fase do ciclo produtivo. Em seguida, vamos detalhar a robustez do nosso dataset.
Pergunta potencial: Por que focar em apenas 5 aviários? Resposta sugerida: Estes 5 aviários foram escolhidos como um piloto representativo, pois já possuem a infraestrutura de IoT instalada. O sucesso desta análise valida a expansão do monitoramento para toda a base de integrados.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garantir a validade das conclusões, é fundamental entender a base de dados. Trabalhamos com um dataset robusto de 2.280 registros diários, cobrindo 53 lotes em 5 aviários. A distribuição dos aviários é variada, com áreas entre 1.440 e 2.400 metros quadrados. Notem que o Aviário 1037 tem a maior representatividade, com 18 lotes analisados. Isso será importante para o benchmarking. O ponto crucial é a qualidade dos dados: a variável-chave, Energia em kWh, está 100% completa, garantindo a confiabilidade das nossas análises de consumo. Outras variáveis produtivas têm cobertura suficiente para as correlações. Com esta base sólida, pudemos identificar o perfil de consumo ao longo do ciclo de criação.
Pergunta potencial: Os aviários são muito diferentes em tamanho. Isso não invalida a comparação? Resposta sugerida: Não. Mais adiante, normalizamos o consumo pela área em metros quadrados, o que permite uma comparação justa e direta da eficiência operacional, independentemente do tamanho da instalação.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Ao analisar o consumo ao longo dos 49 dias, identificamos um padrão consistente em formato de "U". Este é um insight fundamental. O consumo é alto na Fase 1, os primeiros 10 dias, devido à necessidade de aquecimento artificial para os pintinhos. Em alguns aviários, o consumo ultrapassa 400 kWh por dia nesta fase. Na Fase 2, o consumo cai e se estabiliza, sendo a janela de maior eficiência. Mas na Fase 3, a terminação, o consumo volta a subir. Isso ocorre porque as aves maiores geram mais calor metabólico, exigindo maior ventilação e resfriamento. A implicação estratégica é clara: a otimização deve focar nas Fases 1 e 3, que concentram os maiores custos. Investir em isolamento e ventilação eficiente nessas etapas trará o maior retorno. Agora, vamos ver como esse padrão se manifesta em cada aviário.
Pergunta potencial: O que causa o pico na Fase 1? Resposta sugerida: É o aquecimento. Os pintinhos não conseguem regular a temperatura corporal e dependem do aquecimento externo, que é intensivo em energia. Otimizar o isolamento e a vedação reduz essa dependência.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Normalizando o consumo pela área, em kWh por metro quadrado, revelamos disparidades significativas na eficiência. A diferença entre o melhor e o pior aviário é de 73%. O Aviário 1037 é nosso benchmark, com 0,123 kWh por metro quadrado. Ele é o mais eficiente, apesar de ser o maior. Isso sugere que melhores práticas de manejo ou equipamentos mais modernos superam a escala. Por outro lado, os aviários 170 e 785 apresentam um consumo por metro quadrado muito superior, indicando oportunidades claras de melhoria. A variação pode ser explicada por fatores como isolamento, idade dos equipamentos de climatização e práticas operacionais. O foco agora deve ser entender o que o Aviário 1037 faz de diferente e replicar isso nos aviários com pior desempenho. Em seguida, vamos analisar a consistência operacional, olhando a variabilidade do consumo.
Pergunta potencial: O que faz o Aviário 1037 ser tão eficiente? Resposta sugerida: Isso requer uma auditoria no local, mas a análise de dados sugere que ele tem melhor isolamento, equipamentos mais novos ou um manejo de temperatura mais preciso. É o nosso modelo a ser seguido.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Analisamos a eficiência média no slide anterior; agora, precisamos entender a consistência operacional. A variabilidade no consumo diário é um indicador crítico de controle e previsibilidade de custos. O Aviário 1037, nosso benchmark de eficiência, mostra um consumo concentrado e previsível, entre 150 e 400 kWh. Isso sugere processos operacionais maduros e equipamentos confiáveis. Por outro lado, os aviários 170 e 171 exibem a maior dispersão de dados, com picos que chegam a 1.000 kWh. Essa alta variabilidade é um sinal de alerta. Ela indica falhas no controle ambiental, talvez por eventos climáticos extremos ou, mais provável, por falhas operacionais que geram desperdício. Para a gestão, alta variabilidade significa dificuldade em planejar custos e indica ineficiência. Precisamos priorizar auditorias técnicas nos aviários 170 e 171 para estabilizar o consumo. O próximo slide quantifica o impacto absoluto desses aviários no consumo total.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 o slide anterior focou na consistência, este slide mostra o impacto absoluto de cada unidade. O Aviário 1037, apesar de ser o mais eficiente por metro quadrado, concentra 34% do consumo total registrado, totalizando 232.000 kWh. Isso acontece porque ele é o maior e o que teve mais lotes analisados. O insight estratégico aqui é crucial: o volume de consumo do 1037 o torna o alvo de maior impacto para otimização. Mesmo uma pequena melhoria percentual neste aviário resultará na maior economia absoluta para a cooperativa. Em contraste, o Aviário 785, que já identificamos como ineficiente, representa 22% do consumo total. Ações de eficiência devem ser priorizadas no 1037 pelo volume e no 785 pela ineficiência. Agora que entendemos onde o consumo está concentrado, vamos analisar o que realmente o está impulsionando.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Este é um dos achados mais importantes da nossa análise e quebra uma premissa comum. Nossas correlações mostram que o consumo de energia não está diretamente ligado ao peso das aves ou ao consumo de ração. As correlações são próximas de zero. Isso significa que o gasto energético não é determinado pelo metabolismo das aves, mas sim pelo controle do ambiente. O consumo segue o padrão em "U" que vimos antes: picos no início para aquecimento e no final para ventilação e resfriamento. Isso reforça que o driver principal do custo energético é o sistema HVAC. A implicação prática é clara: o foco da gestão energética deve ser direcionado para o isolamento térmico e a eficiência dos equipamentos de climatização. Investir em sistemas HVAC modernos e bem mantidos terá um retorno muito maior do que tentar ajustar a nutrição ou a densidade de alojamento para reduzir o consumo de energia. Com essa clareza sobre o driver, podemos quantificar o potencial de economia.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 base no benchmark do Aviário 1037, podemos quantificar o potencial de economia se os demais aviários atingirem essa mesma eficiência. O potencial de redução total é de 19% do consumo analisado, o que representa 130.000 kWh. Em termos financeiros, isso se traduz em uma economia potencial de R$ 78.000 no período. O Aviário 785 é o que apresenta o maior potencial de redução, com 54% de economia possível, seguido pelo 170, com 32%. Para capturar esse valor, propomos quatro ações imediatas. Primeiro, uma auditoria energética focada nos aviários 170 e 785. Segundo, documentar e replicar as práticas operacionais do 1037. Terceiro, investir em automação para controle preciso de temperatura. E, por fim, implementar monitoramento em tempo real para identificar anomalias rapidamente. Essas ações formam a base do nosso plano de ação, que detalharemos a seguir.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428625" y="1223088"/>
            <a:ext cx="8715375" cy="1645853"/>
          </a:xfrm>
          <a:prstGeom prst="rect">
            <a:avLst/>
          </a:prstGeom>
          <a:noFill/>
          <a:ln/>
        </p:spPr>
        <p:txBody>
          <a:bodyPr wrap="square" lIns="0" tIns="0" rIns="0" bIns="0" rtlCol="0" anchor="t">
            <a:spAutoFit/>
          </a:bodyPr>
          <a:lstStyle/>
          <a:p>
            <a:pPr algn="l" indent="0" marL="0">
              <a:lnSpc>
                <a:spcPts val="4300"/>
              </a:lnSpc>
              <a:buNone/>
            </a:pPr>
            <a:r>
              <a:rPr lang="en-US" sz="3294" b="1" dirty="0">
                <a:solidFill>
                  <a:srgbClr val="C8E86C"/>
                </a:solidFill>
              </a:rPr>
              <a:t>Análise de Perfis de Consumo de Energia em Aviários de Frango de Corte</a:t>
            </a:r>
            <a:endParaRPr lang="en-US" sz="3294" dirty="0"/>
          </a:p>
        </p:txBody>
      </p:sp>
      <p:sp>
        <p:nvSpPr>
          <p:cNvPr id="5" name="Text 1"/>
          <p:cNvSpPr/>
          <p:nvPr/>
        </p:nvSpPr>
        <p:spPr>
          <a:xfrm>
            <a:off x="428625" y="3011816"/>
            <a:ext cx="8715375" cy="342900"/>
          </a:xfrm>
          <a:prstGeom prst="rect">
            <a:avLst/>
          </a:prstGeom>
          <a:noFill/>
          <a:ln/>
        </p:spPr>
        <p:txBody>
          <a:bodyPr wrap="none" lIns="0" tIns="0" rIns="0" bIns="0" rtlCol="0" anchor="t">
            <a:spAutoFit/>
          </a:bodyPr>
          <a:lstStyle/>
          <a:p>
            <a:pPr algn="l" indent="0" marL="0">
              <a:lnSpc>
                <a:spcPts val="2700"/>
              </a:lnSpc>
              <a:buNone/>
            </a:pPr>
            <a:r>
              <a:rPr lang="en-US" sz="1602" b="1" dirty="0">
                <a:solidFill>
                  <a:srgbClr val="F5A623"/>
                </a:solidFill>
              </a:rPr>
              <a:t>Insights para Otimização Energética e Redução de Custos</a:t>
            </a:r>
            <a:endParaRPr lang="en-US" sz="1602" dirty="0"/>
          </a:p>
        </p:txBody>
      </p:sp>
      <p:sp>
        <p:nvSpPr>
          <p:cNvPr id="6" name="Text 2"/>
          <p:cNvSpPr/>
          <p:nvPr/>
        </p:nvSpPr>
        <p:spPr>
          <a:xfrm>
            <a:off x="428625" y="3783341"/>
            <a:ext cx="8715375" cy="205718"/>
          </a:xfrm>
          <a:prstGeom prst="rect">
            <a:avLst/>
          </a:prstGeom>
          <a:noFill/>
          <a:ln/>
        </p:spPr>
        <p:txBody>
          <a:bodyPr wrap="none" lIns="0" tIns="0" rIns="0" bIns="0" rtlCol="0" anchor="t">
            <a:spAutoFit/>
          </a:bodyPr>
          <a:lstStyle/>
          <a:p>
            <a:pPr algn="l" indent="0" marL="0">
              <a:lnSpc>
                <a:spcPts val="1600"/>
              </a:lnSpc>
              <a:buNone/>
            </a:pPr>
            <a:r>
              <a:rPr lang="en-US" sz="784" b="1" dirty="0">
                <a:solidFill>
                  <a:srgbClr val="7CB342"/>
                </a:solidFill>
              </a:rPr>
              <a:t>Análise de Negócios:</a:t>
            </a:r>
            <a:pPr algn="l" indent="0" marL="0">
              <a:lnSpc>
                <a:spcPts val="1600"/>
              </a:lnSpc>
              <a:buNone/>
            </a:pPr>
            <a:r>
              <a:rPr lang="en-US" sz="834" dirty="0">
                <a:solidFill>
                  <a:srgbClr val="E8E8E8"/>
                </a:solidFill>
              </a:rPr>
              <a:t> Manus AI</a:t>
            </a:r>
            <a:endParaRPr lang="en-US" sz="784" dirty="0"/>
          </a:p>
        </p:txBody>
      </p:sp>
      <p:sp>
        <p:nvSpPr>
          <p:cNvPr id="7" name="Text 3"/>
          <p:cNvSpPr/>
          <p:nvPr/>
        </p:nvSpPr>
        <p:spPr>
          <a:xfrm>
            <a:off x="428625" y="3989059"/>
            <a:ext cx="8715375" cy="205718"/>
          </a:xfrm>
          <a:prstGeom prst="rect">
            <a:avLst/>
          </a:prstGeom>
          <a:noFill/>
          <a:ln/>
        </p:spPr>
        <p:txBody>
          <a:bodyPr wrap="none" lIns="0" tIns="0" rIns="0" bIns="0" rtlCol="0" anchor="t">
            <a:spAutoFit/>
          </a:bodyPr>
          <a:lstStyle/>
          <a:p>
            <a:pPr algn="l" indent="0" marL="0">
              <a:lnSpc>
                <a:spcPts val="1600"/>
              </a:lnSpc>
              <a:buNone/>
            </a:pPr>
            <a:r>
              <a:rPr lang="en-US" sz="784" b="1" dirty="0">
                <a:solidFill>
                  <a:srgbClr val="7CB342"/>
                </a:solidFill>
              </a:rPr>
              <a:t>Cooperativa:</a:t>
            </a:r>
            <a:pPr algn="l" indent="0" marL="0">
              <a:lnSpc>
                <a:spcPts val="1600"/>
              </a:lnSpc>
              <a:buNone/>
            </a:pPr>
            <a:r>
              <a:rPr lang="en-US" sz="834" dirty="0">
                <a:solidFill>
                  <a:srgbClr val="E8E8E8"/>
                </a:solidFill>
              </a:rPr>
              <a:t> C.Vale Cooperativa Agroindustrial</a:t>
            </a:r>
            <a:endParaRPr lang="en-US" sz="784" dirty="0"/>
          </a:p>
        </p:txBody>
      </p:sp>
      <p:sp>
        <p:nvSpPr>
          <p:cNvPr id="8" name="Text 4"/>
          <p:cNvSpPr/>
          <p:nvPr/>
        </p:nvSpPr>
        <p:spPr>
          <a:xfrm>
            <a:off x="428625" y="4194777"/>
            <a:ext cx="8715375" cy="205718"/>
          </a:xfrm>
          <a:prstGeom prst="rect">
            <a:avLst/>
          </a:prstGeom>
          <a:noFill/>
          <a:ln/>
        </p:spPr>
        <p:txBody>
          <a:bodyPr wrap="none" lIns="0" tIns="0" rIns="0" bIns="0" rtlCol="0" anchor="t">
            <a:spAutoFit/>
          </a:bodyPr>
          <a:lstStyle/>
          <a:p>
            <a:pPr algn="l" indent="0" marL="0">
              <a:lnSpc>
                <a:spcPts val="1600"/>
              </a:lnSpc>
              <a:buNone/>
            </a:pPr>
            <a:r>
              <a:rPr lang="en-US" sz="784" b="1" dirty="0">
                <a:solidFill>
                  <a:srgbClr val="7CB342"/>
                </a:solidFill>
              </a:rPr>
              <a:t>Data:</a:t>
            </a:r>
            <a:pPr algn="l" indent="0" marL="0">
              <a:lnSpc>
                <a:spcPts val="1600"/>
              </a:lnSpc>
              <a:buNone/>
            </a:pPr>
            <a:r>
              <a:rPr lang="en-US" sz="834" dirty="0">
                <a:solidFill>
                  <a:srgbClr val="E8E8E8"/>
                </a:solidFill>
              </a:rPr>
              <a:t> Novembro 2025</a:t>
            </a:r>
            <a:endParaRPr lang="en-US" sz="784" dirty="0"/>
          </a:p>
        </p:txBody>
      </p:sp>
      <p:sp>
        <p:nvSpPr>
          <p:cNvPr id="9" name="Text 5"/>
          <p:cNvSpPr/>
          <p:nvPr/>
        </p:nvSpPr>
        <p:spPr>
          <a:xfrm>
            <a:off x="428625" y="4400494"/>
            <a:ext cx="8715375" cy="205718"/>
          </a:xfrm>
          <a:prstGeom prst="rect">
            <a:avLst/>
          </a:prstGeom>
          <a:noFill/>
          <a:ln/>
        </p:spPr>
        <p:txBody>
          <a:bodyPr wrap="none" lIns="0" tIns="0" rIns="0" bIns="0" rtlCol="0" anchor="t">
            <a:spAutoFit/>
          </a:bodyPr>
          <a:lstStyle/>
          <a:p>
            <a:pPr algn="l" indent="0" marL="0">
              <a:lnSpc>
                <a:spcPts val="1600"/>
              </a:lnSpc>
              <a:buNone/>
            </a:pPr>
            <a:r>
              <a:rPr lang="en-US" sz="784" b="1" dirty="0">
                <a:solidFill>
                  <a:srgbClr val="7CB342"/>
                </a:solidFill>
              </a:rPr>
              <a:t>Período Analisado:</a:t>
            </a:r>
            <a:pPr algn="l" indent="0" marL="0">
              <a:lnSpc>
                <a:spcPts val="1600"/>
              </a:lnSpc>
              <a:buNone/>
            </a:pPr>
            <a:r>
              <a:rPr lang="en-US" sz="834" dirty="0">
                <a:solidFill>
                  <a:srgbClr val="E8E8E8"/>
                </a:solidFill>
              </a:rPr>
              <a:t> 2.280 registros diários | 53 lotes | 5 aviários</a:t>
            </a:r>
            <a:endParaRPr lang="en-US" sz="784" dirty="0"/>
          </a:p>
        </p:txBody>
      </p:sp>
      <p:pic>
        <p:nvPicPr>
          <p:cNvPr id="10" name="Image 1" descr="preencoded.png">    </p:cNvPr>
          <p:cNvPicPr>
            <a:picLocks noChangeAspect="1"/>
          </p:cNvPicPr>
          <p:nvPr/>
        </p:nvPicPr>
        <p:blipFill>
          <a:blip r:embed="rId2"/>
          <a:stretch>
            <a:fillRect/>
          </a:stretch>
        </p:blipFill>
        <p:spPr>
          <a:xfrm>
            <a:off x="4857750" y="0"/>
            <a:ext cx="5000625"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685800"/>
          </a:xfrm>
          <a:prstGeom prst="rect">
            <a:avLst/>
          </a:prstGeom>
          <a:noFill/>
          <a:ln/>
        </p:spPr>
        <p:txBody>
          <a:bodyPr wrap="square" lIns="510286" tIns="0" rIns="510286" bIns="0" rtlCol="0" anchor="t">
            <a:spAutoFit/>
          </a:bodyPr>
          <a:lstStyle/>
          <a:p>
            <a:pPr algn="l" indent="0" marL="0">
              <a:lnSpc>
                <a:spcPts val="2700"/>
              </a:lnSpc>
              <a:buNone/>
            </a:pPr>
            <a:r>
              <a:rPr lang="en-US" sz="1602" b="1" dirty="0">
                <a:solidFill>
                  <a:srgbClr val="C8E86C"/>
                </a:solidFill>
              </a:rPr>
              <a:t>Plano de ação em três frentes para capturar oportunidades de eficiência energética</a:t>
            </a:r>
            <a:endParaRPr lang="en-US" sz="1602" dirty="0"/>
          </a:p>
        </p:txBody>
      </p:sp>
      <p:sp>
        <p:nvSpPr>
          <p:cNvPr id="5" name="Shape 1"/>
          <p:cNvSpPr/>
          <p:nvPr/>
        </p:nvSpPr>
        <p:spPr>
          <a:xfrm>
            <a:off x="428625" y="1400175"/>
            <a:ext cx="2643188" cy="2146697"/>
          </a:xfrm>
          <a:prstGeom prst="rect">
            <a:avLst/>
          </a:prstGeom>
          <a:solidFill>
            <a:srgbClr val="F5A623">
              <a:alpha val="8000"/>
            </a:srgbClr>
          </a:solidFill>
          <a:ln/>
        </p:spPr>
      </p:sp>
      <p:sp>
        <p:nvSpPr>
          <p:cNvPr id="6" name="Shape 2"/>
          <p:cNvSpPr/>
          <p:nvPr/>
        </p:nvSpPr>
        <p:spPr>
          <a:xfrm>
            <a:off x="428625" y="1400175"/>
            <a:ext cx="2643188" cy="42863"/>
          </a:xfrm>
          <a:prstGeom prst="rect">
            <a:avLst/>
          </a:prstGeom>
          <a:solidFill>
            <a:srgbClr val="F5A623"/>
          </a:solidFill>
          <a:ln/>
        </p:spPr>
      </p:sp>
      <p:sp>
        <p:nvSpPr>
          <p:cNvPr id="7" name="Text 3"/>
          <p:cNvSpPr/>
          <p:nvPr/>
        </p:nvSpPr>
        <p:spPr>
          <a:xfrm>
            <a:off x="571500"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Curto Prazo</a:t>
            </a:r>
            <a:endParaRPr lang="en-US" sz="784" dirty="0"/>
          </a:p>
        </p:txBody>
      </p:sp>
      <p:sp>
        <p:nvSpPr>
          <p:cNvPr id="8" name="Text 4"/>
          <p:cNvSpPr/>
          <p:nvPr/>
        </p:nvSpPr>
        <p:spPr>
          <a:xfrm>
            <a:off x="571500" y="1743075"/>
            <a:ext cx="2357438"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0-3 meses</a:t>
            </a:r>
            <a:endParaRPr lang="en-US" sz="634" dirty="0"/>
          </a:p>
        </p:txBody>
      </p:sp>
      <p:sp>
        <p:nvSpPr>
          <p:cNvPr id="9" name="Text 5"/>
          <p:cNvSpPr/>
          <p:nvPr/>
        </p:nvSpPr>
        <p:spPr>
          <a:xfrm>
            <a:off x="571500" y="2003822"/>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a:t>
            </a:r>
            <a:endParaRPr lang="en-US" sz="784" dirty="0"/>
          </a:p>
        </p:txBody>
      </p:sp>
      <p:sp>
        <p:nvSpPr>
          <p:cNvPr id="10" name="Text 6"/>
          <p:cNvSpPr/>
          <p:nvPr/>
        </p:nvSpPr>
        <p:spPr>
          <a:xfrm>
            <a:off x="685940" y="1989534"/>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Realizar auditoria energética detalhada nos aviários 170 e 785 (prioridade alta)</a:t>
            </a:r>
            <a:endParaRPr lang="en-US" sz="674" dirty="0"/>
          </a:p>
        </p:txBody>
      </p:sp>
      <p:sp>
        <p:nvSpPr>
          <p:cNvPr id="11" name="Text 7"/>
          <p:cNvSpPr/>
          <p:nvPr/>
        </p:nvSpPr>
        <p:spPr>
          <a:xfrm>
            <a:off x="571500" y="2368153"/>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a:t>
            </a:r>
            <a:endParaRPr lang="en-US" sz="784" dirty="0"/>
          </a:p>
        </p:txBody>
      </p:sp>
      <p:sp>
        <p:nvSpPr>
          <p:cNvPr id="12" name="Text 8"/>
          <p:cNvSpPr/>
          <p:nvPr/>
        </p:nvSpPr>
        <p:spPr>
          <a:xfrm>
            <a:off x="685940" y="2353866"/>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Revisar protocolos de manejo de temperatura e ventilação em todas as instalações</a:t>
            </a:r>
            <a:endParaRPr lang="en-US" sz="674" dirty="0"/>
          </a:p>
        </p:txBody>
      </p:sp>
      <p:sp>
        <p:nvSpPr>
          <p:cNvPr id="13" name="Text 9"/>
          <p:cNvSpPr/>
          <p:nvPr/>
        </p:nvSpPr>
        <p:spPr>
          <a:xfrm>
            <a:off x="571500" y="2732484"/>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a:t>
            </a:r>
            <a:endParaRPr lang="en-US" sz="784" dirty="0"/>
          </a:p>
        </p:txBody>
      </p:sp>
      <p:sp>
        <p:nvSpPr>
          <p:cNvPr id="14" name="Text 10"/>
          <p:cNvSpPr/>
          <p:nvPr/>
        </p:nvSpPr>
        <p:spPr>
          <a:xfrm>
            <a:off x="685940" y="2718197"/>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Implementar checklist de manutenção preventiva para equipamentos de climatização</a:t>
            </a:r>
            <a:endParaRPr lang="en-US" sz="674" dirty="0"/>
          </a:p>
        </p:txBody>
      </p:sp>
      <p:sp>
        <p:nvSpPr>
          <p:cNvPr id="15" name="Text 11"/>
          <p:cNvSpPr/>
          <p:nvPr/>
        </p:nvSpPr>
        <p:spPr>
          <a:xfrm>
            <a:off x="571500" y="3096816"/>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a:t>
            </a:r>
            <a:endParaRPr lang="en-US" sz="784" dirty="0"/>
          </a:p>
        </p:txBody>
      </p:sp>
      <p:sp>
        <p:nvSpPr>
          <p:cNvPr id="16" name="Text 12"/>
          <p:cNvSpPr/>
          <p:nvPr/>
        </p:nvSpPr>
        <p:spPr>
          <a:xfrm>
            <a:off x="685940" y="3082528"/>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Treinar operadores em boas práticas de eficiência energética</a:t>
            </a:r>
            <a:endParaRPr lang="en-US" sz="674" dirty="0"/>
          </a:p>
        </p:txBody>
      </p:sp>
      <p:sp>
        <p:nvSpPr>
          <p:cNvPr id="17" name="Shape 13"/>
          <p:cNvSpPr/>
          <p:nvPr/>
        </p:nvSpPr>
        <p:spPr>
          <a:xfrm>
            <a:off x="3250406" y="1400175"/>
            <a:ext cx="2643188" cy="2146697"/>
          </a:xfrm>
          <a:prstGeom prst="rect">
            <a:avLst/>
          </a:prstGeom>
          <a:solidFill>
            <a:srgbClr val="7CB342">
              <a:alpha val="8000"/>
            </a:srgbClr>
          </a:solidFill>
          <a:ln/>
        </p:spPr>
      </p:sp>
      <p:sp>
        <p:nvSpPr>
          <p:cNvPr id="18" name="Shape 14"/>
          <p:cNvSpPr/>
          <p:nvPr/>
        </p:nvSpPr>
        <p:spPr>
          <a:xfrm>
            <a:off x="3250406" y="1400175"/>
            <a:ext cx="2643188" cy="42863"/>
          </a:xfrm>
          <a:prstGeom prst="rect">
            <a:avLst/>
          </a:prstGeom>
          <a:solidFill>
            <a:srgbClr val="7CB342"/>
          </a:solidFill>
          <a:ln/>
        </p:spPr>
      </p:sp>
      <p:sp>
        <p:nvSpPr>
          <p:cNvPr id="19" name="Text 15"/>
          <p:cNvSpPr/>
          <p:nvPr/>
        </p:nvSpPr>
        <p:spPr>
          <a:xfrm>
            <a:off x="3393281"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Médio Prazo</a:t>
            </a:r>
            <a:endParaRPr lang="en-US" sz="784" dirty="0"/>
          </a:p>
        </p:txBody>
      </p:sp>
      <p:sp>
        <p:nvSpPr>
          <p:cNvPr id="20" name="Text 16"/>
          <p:cNvSpPr/>
          <p:nvPr/>
        </p:nvSpPr>
        <p:spPr>
          <a:xfrm>
            <a:off x="3393281" y="1743075"/>
            <a:ext cx="2357438"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7CB342"/>
                </a:solidFill>
              </a:rPr>
              <a:t>3-12 meses</a:t>
            </a:r>
            <a:endParaRPr lang="en-US" sz="634" dirty="0"/>
          </a:p>
        </p:txBody>
      </p:sp>
      <p:sp>
        <p:nvSpPr>
          <p:cNvPr id="21" name="Text 17"/>
          <p:cNvSpPr/>
          <p:nvPr/>
        </p:nvSpPr>
        <p:spPr>
          <a:xfrm>
            <a:off x="3393281" y="2003822"/>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a:t>
            </a:r>
            <a:endParaRPr lang="en-US" sz="784" dirty="0"/>
          </a:p>
        </p:txBody>
      </p:sp>
      <p:sp>
        <p:nvSpPr>
          <p:cNvPr id="22" name="Text 18"/>
          <p:cNvSpPr/>
          <p:nvPr/>
        </p:nvSpPr>
        <p:spPr>
          <a:xfrm>
            <a:off x="3507721" y="1989534"/>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Avaliar e melhorar o isolamento térmico dos aviários com pior desempenho</a:t>
            </a:r>
            <a:endParaRPr lang="en-US" sz="674" dirty="0"/>
          </a:p>
        </p:txBody>
      </p:sp>
      <p:sp>
        <p:nvSpPr>
          <p:cNvPr id="23" name="Text 19"/>
          <p:cNvSpPr/>
          <p:nvPr/>
        </p:nvSpPr>
        <p:spPr>
          <a:xfrm>
            <a:off x="3393281" y="2368153"/>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a:t>
            </a:r>
            <a:endParaRPr lang="en-US" sz="784" dirty="0"/>
          </a:p>
        </p:txBody>
      </p:sp>
      <p:sp>
        <p:nvSpPr>
          <p:cNvPr id="24" name="Text 20"/>
          <p:cNvSpPr/>
          <p:nvPr/>
        </p:nvSpPr>
        <p:spPr>
          <a:xfrm>
            <a:off x="3507721" y="2353866"/>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Substituir equipamentos de aquecimento e ventilação obsoletos por modelos de alta eficiência</a:t>
            </a:r>
            <a:endParaRPr lang="en-US" sz="674" dirty="0"/>
          </a:p>
        </p:txBody>
      </p:sp>
      <p:sp>
        <p:nvSpPr>
          <p:cNvPr id="25" name="Text 21"/>
          <p:cNvSpPr/>
          <p:nvPr/>
        </p:nvSpPr>
        <p:spPr>
          <a:xfrm>
            <a:off x="3393281" y="2732484"/>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a:t>
            </a:r>
            <a:endParaRPr lang="en-US" sz="784" dirty="0"/>
          </a:p>
        </p:txBody>
      </p:sp>
      <p:sp>
        <p:nvSpPr>
          <p:cNvPr id="26" name="Text 22"/>
          <p:cNvSpPr/>
          <p:nvPr/>
        </p:nvSpPr>
        <p:spPr>
          <a:xfrm>
            <a:off x="3507721" y="2718197"/>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Instalar sistemas de automação para controle preciso de temperatura e umidade</a:t>
            </a:r>
            <a:endParaRPr lang="en-US" sz="674" dirty="0"/>
          </a:p>
        </p:txBody>
      </p:sp>
      <p:sp>
        <p:nvSpPr>
          <p:cNvPr id="27" name="Text 23"/>
          <p:cNvSpPr/>
          <p:nvPr/>
        </p:nvSpPr>
        <p:spPr>
          <a:xfrm>
            <a:off x="3393281" y="3096816"/>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a:t>
            </a:r>
            <a:endParaRPr lang="en-US" sz="784" dirty="0"/>
          </a:p>
        </p:txBody>
      </p:sp>
      <p:sp>
        <p:nvSpPr>
          <p:cNvPr id="28" name="Text 24"/>
          <p:cNvSpPr/>
          <p:nvPr/>
        </p:nvSpPr>
        <p:spPr>
          <a:xfrm>
            <a:off x="3507721" y="3082528"/>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Implementar painéis solares para geração de energia complementar (análise de viabilidade)</a:t>
            </a:r>
            <a:endParaRPr lang="en-US" sz="674" dirty="0"/>
          </a:p>
        </p:txBody>
      </p:sp>
      <p:sp>
        <p:nvSpPr>
          <p:cNvPr id="29" name="Shape 25"/>
          <p:cNvSpPr/>
          <p:nvPr/>
        </p:nvSpPr>
        <p:spPr>
          <a:xfrm>
            <a:off x="6072188" y="1400175"/>
            <a:ext cx="2643188" cy="2146697"/>
          </a:xfrm>
          <a:prstGeom prst="rect">
            <a:avLst/>
          </a:prstGeom>
          <a:solidFill>
            <a:srgbClr val="C8E86C">
              <a:alpha val="8000"/>
            </a:srgbClr>
          </a:solidFill>
          <a:ln/>
        </p:spPr>
      </p:sp>
      <p:sp>
        <p:nvSpPr>
          <p:cNvPr id="30" name="Shape 26"/>
          <p:cNvSpPr/>
          <p:nvPr/>
        </p:nvSpPr>
        <p:spPr>
          <a:xfrm>
            <a:off x="6072188" y="1400175"/>
            <a:ext cx="2643188" cy="42863"/>
          </a:xfrm>
          <a:prstGeom prst="rect">
            <a:avLst/>
          </a:prstGeom>
          <a:solidFill>
            <a:srgbClr val="C8E86C"/>
          </a:solidFill>
          <a:ln/>
        </p:spPr>
      </p:sp>
      <p:sp>
        <p:nvSpPr>
          <p:cNvPr id="31" name="Text 27"/>
          <p:cNvSpPr/>
          <p:nvPr/>
        </p:nvSpPr>
        <p:spPr>
          <a:xfrm>
            <a:off x="6215063"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Longo Prazo</a:t>
            </a:r>
            <a:endParaRPr lang="en-US" sz="784" dirty="0"/>
          </a:p>
        </p:txBody>
      </p:sp>
      <p:sp>
        <p:nvSpPr>
          <p:cNvPr id="32" name="Text 28"/>
          <p:cNvSpPr/>
          <p:nvPr/>
        </p:nvSpPr>
        <p:spPr>
          <a:xfrm>
            <a:off x="6215063" y="1743075"/>
            <a:ext cx="2357438"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8E86C"/>
                </a:solidFill>
              </a:rPr>
              <a:t>12+ meses</a:t>
            </a:r>
            <a:endParaRPr lang="en-US" sz="634" dirty="0"/>
          </a:p>
        </p:txBody>
      </p:sp>
      <p:sp>
        <p:nvSpPr>
          <p:cNvPr id="33" name="Text 29"/>
          <p:cNvSpPr/>
          <p:nvPr/>
        </p:nvSpPr>
        <p:spPr>
          <a:xfrm>
            <a:off x="6215063" y="2003822"/>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t>
            </a:r>
            <a:endParaRPr lang="en-US" sz="784" dirty="0"/>
          </a:p>
        </p:txBody>
      </p:sp>
      <p:sp>
        <p:nvSpPr>
          <p:cNvPr id="34" name="Text 30"/>
          <p:cNvSpPr/>
          <p:nvPr/>
        </p:nvSpPr>
        <p:spPr>
          <a:xfrm>
            <a:off x="6329502" y="1989534"/>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Desenvolver modelo preditivo de consumo baseado em machine learning</a:t>
            </a:r>
            <a:endParaRPr lang="en-US" sz="674" dirty="0"/>
          </a:p>
        </p:txBody>
      </p:sp>
      <p:sp>
        <p:nvSpPr>
          <p:cNvPr id="35" name="Text 31"/>
          <p:cNvSpPr/>
          <p:nvPr/>
        </p:nvSpPr>
        <p:spPr>
          <a:xfrm>
            <a:off x="6215063" y="2368153"/>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t>
            </a:r>
            <a:endParaRPr lang="en-US" sz="784" dirty="0"/>
          </a:p>
        </p:txBody>
      </p:sp>
      <p:sp>
        <p:nvSpPr>
          <p:cNvPr id="36" name="Text 32"/>
          <p:cNvSpPr/>
          <p:nvPr/>
        </p:nvSpPr>
        <p:spPr>
          <a:xfrm>
            <a:off x="6329502" y="2353866"/>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Integrar dados de IoT com sistemas de gestão para tomada de decisão em tempo real</a:t>
            </a:r>
            <a:endParaRPr lang="en-US" sz="674" dirty="0"/>
          </a:p>
        </p:txBody>
      </p:sp>
      <p:sp>
        <p:nvSpPr>
          <p:cNvPr id="37" name="Text 33"/>
          <p:cNvSpPr/>
          <p:nvPr/>
        </p:nvSpPr>
        <p:spPr>
          <a:xfrm>
            <a:off x="6215063" y="2732484"/>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t>
            </a:r>
            <a:endParaRPr lang="en-US" sz="784" dirty="0"/>
          </a:p>
        </p:txBody>
      </p:sp>
      <p:sp>
        <p:nvSpPr>
          <p:cNvPr id="38" name="Text 34"/>
          <p:cNvSpPr/>
          <p:nvPr/>
        </p:nvSpPr>
        <p:spPr>
          <a:xfrm>
            <a:off x="6329502" y="2718197"/>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Estabelecer programa de benchmarking contínuo entre aviários</a:t>
            </a:r>
            <a:endParaRPr lang="en-US" sz="674" dirty="0"/>
          </a:p>
        </p:txBody>
      </p:sp>
      <p:sp>
        <p:nvSpPr>
          <p:cNvPr id="39" name="Text 35"/>
          <p:cNvSpPr/>
          <p:nvPr/>
        </p:nvSpPr>
        <p:spPr>
          <a:xfrm>
            <a:off x="6215063" y="3096816"/>
            <a:ext cx="43002"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t>
            </a:r>
            <a:endParaRPr lang="en-US" sz="784" dirty="0"/>
          </a:p>
        </p:txBody>
      </p:sp>
      <p:sp>
        <p:nvSpPr>
          <p:cNvPr id="40" name="Text 36"/>
          <p:cNvSpPr/>
          <p:nvPr/>
        </p:nvSpPr>
        <p:spPr>
          <a:xfrm>
            <a:off x="6329502" y="3082528"/>
            <a:ext cx="2242998"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Criar indicadores de desempenho energético (KPIs) vinculados a metas de sustentabilidade</a:t>
            </a:r>
            <a:endParaRPr lang="en-US" sz="674" dirty="0"/>
          </a:p>
        </p:txBody>
      </p:sp>
      <p:sp>
        <p:nvSpPr>
          <p:cNvPr id="41" name="Shape 37"/>
          <p:cNvSpPr/>
          <p:nvPr/>
        </p:nvSpPr>
        <p:spPr>
          <a:xfrm>
            <a:off x="428625" y="3718322"/>
            <a:ext cx="8286750" cy="1372939"/>
          </a:xfrm>
          <a:prstGeom prst="rect">
            <a:avLst/>
          </a:prstGeom>
          <a:solidFill>
            <a:srgbClr val="7CB342">
              <a:alpha val="10000"/>
            </a:srgbClr>
          </a:solidFill>
          <a:ln/>
        </p:spPr>
      </p:sp>
      <p:sp>
        <p:nvSpPr>
          <p:cNvPr id="42" name="Shape 38"/>
          <p:cNvSpPr/>
          <p:nvPr/>
        </p:nvSpPr>
        <p:spPr>
          <a:xfrm>
            <a:off x="428625" y="3718322"/>
            <a:ext cx="28575" cy="1372939"/>
          </a:xfrm>
          <a:prstGeom prst="rect">
            <a:avLst/>
          </a:prstGeom>
          <a:solidFill>
            <a:srgbClr val="7CB342"/>
          </a:solidFill>
          <a:ln/>
        </p:spPr>
      </p:sp>
      <p:sp>
        <p:nvSpPr>
          <p:cNvPr id="43" name="Text 39"/>
          <p:cNvSpPr/>
          <p:nvPr/>
        </p:nvSpPr>
        <p:spPr>
          <a:xfrm>
            <a:off x="571500" y="3861197"/>
            <a:ext cx="80010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Governança e Implementação</a:t>
            </a:r>
            <a:endParaRPr lang="en-US" sz="784" dirty="0"/>
          </a:p>
        </p:txBody>
      </p:sp>
      <p:sp>
        <p:nvSpPr>
          <p:cNvPr id="44" name="Shape 40"/>
          <p:cNvSpPr/>
          <p:nvPr/>
        </p:nvSpPr>
        <p:spPr>
          <a:xfrm>
            <a:off x="571500" y="4139803"/>
            <a:ext cx="228600" cy="228600"/>
          </a:xfrm>
          <a:prstGeom prst="ellipse">
            <a:avLst/>
          </a:prstGeom>
          <a:solidFill>
            <a:srgbClr val="7CB342"/>
          </a:solidFill>
          <a:ln/>
        </p:spPr>
      </p:sp>
      <p:sp>
        <p:nvSpPr>
          <p:cNvPr id="45" name="Text 41"/>
          <p:cNvSpPr/>
          <p:nvPr/>
        </p:nvSpPr>
        <p:spPr>
          <a:xfrm>
            <a:off x="571500" y="4139803"/>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1</a:t>
            </a:r>
            <a:endParaRPr lang="en-US" sz="784" dirty="0"/>
          </a:p>
        </p:txBody>
      </p:sp>
      <p:sp>
        <p:nvSpPr>
          <p:cNvPr id="46" name="Text 42"/>
          <p:cNvSpPr/>
          <p:nvPr/>
        </p:nvSpPr>
        <p:spPr>
          <a:xfrm>
            <a:off x="907256" y="4139803"/>
            <a:ext cx="3557588" cy="297135"/>
          </a:xfrm>
          <a:prstGeom prst="rect">
            <a:avLst/>
          </a:prstGeom>
          <a:noFill/>
          <a:ln/>
        </p:spPr>
        <p:txBody>
          <a:bodyPr wrap="square" lIns="0" tIns="0" rIns="0" bIns="0" rtlCol="0" anchor="t">
            <a:spAutoFit/>
          </a:bodyPr>
          <a:lstStyle/>
          <a:p>
            <a:pPr algn="l" indent="0" marL="0">
              <a:lnSpc>
                <a:spcPts val="1200"/>
              </a:lnSpc>
              <a:buNone/>
            </a:pPr>
            <a:r>
              <a:rPr lang="en-US" sz="634" b="1" dirty="0">
                <a:solidFill>
                  <a:srgbClr val="E8E8E8"/>
                </a:solidFill>
              </a:rPr>
              <a:t>Designar Responsável:</a:t>
            </a:r>
            <a:pPr algn="l" indent="0" marL="0">
              <a:lnSpc>
                <a:spcPts val="1200"/>
              </a:lnSpc>
              <a:buNone/>
            </a:pPr>
            <a:r>
              <a:rPr lang="en-US" sz="674" dirty="0">
                <a:solidFill>
                  <a:srgbClr val="E8E8E8"/>
                </a:solidFill>
              </a:rPr>
              <a:t> Indicar um gestor de energia dedicado com autoridade </a:t>
            </a:r>
            <a:pPr algn="l" indent="0" marL="0">
              <a:lnSpc>
                <a:spcPts val="1200"/>
              </a:lnSpc>
              <a:buNone/>
            </a:pPr>
            <a:r>
              <a:rPr lang="en-US" sz="674" dirty="0">
                <a:solidFill>
                  <a:srgbClr val="E8E8E8"/>
                </a:solidFill>
              </a:rPr>
              <a:t>para implementar mudanças e coordenar com os produtores integrados</a:t>
            </a:r>
            <a:endParaRPr lang="en-US" sz="634" dirty="0"/>
          </a:p>
        </p:txBody>
      </p:sp>
      <p:sp>
        <p:nvSpPr>
          <p:cNvPr id="47" name="Shape 43"/>
          <p:cNvSpPr/>
          <p:nvPr/>
        </p:nvSpPr>
        <p:spPr>
          <a:xfrm>
            <a:off x="4679156" y="4139803"/>
            <a:ext cx="228600" cy="228600"/>
          </a:xfrm>
          <a:prstGeom prst="ellipse">
            <a:avLst/>
          </a:prstGeom>
          <a:solidFill>
            <a:srgbClr val="7CB342"/>
          </a:solidFill>
          <a:ln/>
        </p:spPr>
      </p:sp>
      <p:sp>
        <p:nvSpPr>
          <p:cNvPr id="48" name="Text 44"/>
          <p:cNvSpPr/>
          <p:nvPr/>
        </p:nvSpPr>
        <p:spPr>
          <a:xfrm>
            <a:off x="4679156" y="4139803"/>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2</a:t>
            </a:r>
            <a:endParaRPr lang="en-US" sz="784" dirty="0"/>
          </a:p>
        </p:txBody>
      </p:sp>
      <p:sp>
        <p:nvSpPr>
          <p:cNvPr id="49" name="Text 45"/>
          <p:cNvSpPr/>
          <p:nvPr/>
        </p:nvSpPr>
        <p:spPr>
          <a:xfrm>
            <a:off x="5014913" y="4139803"/>
            <a:ext cx="3557588" cy="297135"/>
          </a:xfrm>
          <a:prstGeom prst="rect">
            <a:avLst/>
          </a:prstGeom>
          <a:noFill/>
          <a:ln/>
        </p:spPr>
        <p:txBody>
          <a:bodyPr wrap="square" lIns="0" tIns="0" rIns="0" bIns="0" rtlCol="0" anchor="t">
            <a:spAutoFit/>
          </a:bodyPr>
          <a:lstStyle/>
          <a:p>
            <a:pPr algn="l" indent="0" marL="0">
              <a:lnSpc>
                <a:spcPts val="1200"/>
              </a:lnSpc>
              <a:buNone/>
            </a:pPr>
            <a:r>
              <a:rPr lang="en-US" sz="634" b="1" dirty="0">
                <a:solidFill>
                  <a:srgbClr val="E8E8E8"/>
                </a:solidFill>
              </a:rPr>
              <a:t>Revisões Trimestrais:</a:t>
            </a:r>
            <a:pPr algn="l" indent="0" marL="0">
              <a:lnSpc>
                <a:spcPts val="1200"/>
              </a:lnSpc>
              <a:buNone/>
            </a:pPr>
            <a:r>
              <a:rPr lang="en-US" sz="674" dirty="0">
                <a:solidFill>
                  <a:srgbClr val="E8E8E8"/>
                </a:solidFill>
              </a:rPr>
              <a:t> Estabelecer reuniões de acompanhamento a cada três </a:t>
            </a:r>
            <a:pPr algn="l" indent="0" marL="0">
              <a:lnSpc>
                <a:spcPts val="1200"/>
              </a:lnSpc>
              <a:buNone/>
            </a:pPr>
            <a:r>
              <a:rPr lang="en-US" sz="674" dirty="0">
                <a:solidFill>
                  <a:srgbClr val="E8E8E8"/>
                </a:solidFill>
              </a:rPr>
              <a:t>meses para avaliar progresso e ajustar estratégias</a:t>
            </a:r>
            <a:endParaRPr lang="en-US" sz="634" dirty="0"/>
          </a:p>
        </p:txBody>
      </p:sp>
      <p:sp>
        <p:nvSpPr>
          <p:cNvPr id="50" name="Shape 46"/>
          <p:cNvSpPr/>
          <p:nvPr/>
        </p:nvSpPr>
        <p:spPr>
          <a:xfrm>
            <a:off x="571500" y="4651251"/>
            <a:ext cx="228600" cy="228600"/>
          </a:xfrm>
          <a:prstGeom prst="ellipse">
            <a:avLst/>
          </a:prstGeom>
          <a:solidFill>
            <a:srgbClr val="7CB342"/>
          </a:solidFill>
          <a:ln/>
        </p:spPr>
      </p:sp>
      <p:sp>
        <p:nvSpPr>
          <p:cNvPr id="51" name="Text 47"/>
          <p:cNvSpPr/>
          <p:nvPr/>
        </p:nvSpPr>
        <p:spPr>
          <a:xfrm>
            <a:off x="571500" y="4651251"/>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3</a:t>
            </a:r>
            <a:endParaRPr lang="en-US" sz="784" dirty="0"/>
          </a:p>
        </p:txBody>
      </p:sp>
      <p:sp>
        <p:nvSpPr>
          <p:cNvPr id="52" name="Text 48"/>
          <p:cNvSpPr/>
          <p:nvPr/>
        </p:nvSpPr>
        <p:spPr>
          <a:xfrm>
            <a:off x="907256" y="4651251"/>
            <a:ext cx="3557588" cy="297135"/>
          </a:xfrm>
          <a:prstGeom prst="rect">
            <a:avLst/>
          </a:prstGeom>
          <a:noFill/>
          <a:ln/>
        </p:spPr>
        <p:txBody>
          <a:bodyPr wrap="square" lIns="0" tIns="0" rIns="0" bIns="0" rtlCol="0" anchor="t">
            <a:spAutoFit/>
          </a:bodyPr>
          <a:lstStyle/>
          <a:p>
            <a:pPr algn="l" indent="0" marL="0">
              <a:lnSpc>
                <a:spcPts val="1200"/>
              </a:lnSpc>
              <a:buNone/>
            </a:pPr>
            <a:r>
              <a:rPr lang="en-US" sz="634" b="1" dirty="0">
                <a:solidFill>
                  <a:srgbClr val="E8E8E8"/>
                </a:solidFill>
              </a:rPr>
              <a:t>Metas Claras:</a:t>
            </a:r>
            <a:pPr algn="l" indent="0" marL="0">
              <a:lnSpc>
                <a:spcPts val="1200"/>
              </a:lnSpc>
              <a:buNone/>
            </a:pPr>
            <a:r>
              <a:rPr lang="en-US" sz="674" dirty="0">
                <a:solidFill>
                  <a:srgbClr val="E8E8E8"/>
                </a:solidFill>
              </a:rPr>
              <a:t> Definir objetivos específicos de redução de consumo (ex: 5% no </a:t>
            </a:r>
            <a:pPr algn="l" indent="0" marL="0">
              <a:lnSpc>
                <a:spcPts val="1200"/>
              </a:lnSpc>
              <a:buNone/>
            </a:pPr>
            <a:r>
              <a:rPr lang="en-US" sz="674" dirty="0">
                <a:solidFill>
                  <a:srgbClr val="E8E8E8"/>
                </a:solidFill>
              </a:rPr>
              <a:t>Q1, 10% no Q2, 15% no Q3)</a:t>
            </a:r>
            <a:endParaRPr lang="en-US" sz="634" dirty="0"/>
          </a:p>
        </p:txBody>
      </p:sp>
      <p:sp>
        <p:nvSpPr>
          <p:cNvPr id="53" name="Shape 49"/>
          <p:cNvSpPr/>
          <p:nvPr/>
        </p:nvSpPr>
        <p:spPr>
          <a:xfrm>
            <a:off x="4679156" y="4651251"/>
            <a:ext cx="228600" cy="228600"/>
          </a:xfrm>
          <a:prstGeom prst="ellipse">
            <a:avLst/>
          </a:prstGeom>
          <a:solidFill>
            <a:srgbClr val="7CB342"/>
          </a:solidFill>
          <a:ln/>
        </p:spPr>
      </p:sp>
      <p:sp>
        <p:nvSpPr>
          <p:cNvPr id="54" name="Text 50"/>
          <p:cNvSpPr/>
          <p:nvPr/>
        </p:nvSpPr>
        <p:spPr>
          <a:xfrm>
            <a:off x="4679156" y="4651251"/>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4</a:t>
            </a:r>
            <a:endParaRPr lang="en-US" sz="784" dirty="0"/>
          </a:p>
        </p:txBody>
      </p:sp>
      <p:sp>
        <p:nvSpPr>
          <p:cNvPr id="55" name="Text 51"/>
          <p:cNvSpPr/>
          <p:nvPr/>
        </p:nvSpPr>
        <p:spPr>
          <a:xfrm>
            <a:off x="5014913" y="4651251"/>
            <a:ext cx="3557588" cy="297135"/>
          </a:xfrm>
          <a:prstGeom prst="rect">
            <a:avLst/>
          </a:prstGeom>
          <a:noFill/>
          <a:ln/>
        </p:spPr>
        <p:txBody>
          <a:bodyPr wrap="square" lIns="0" tIns="0" rIns="0" bIns="0" rtlCol="0" anchor="t">
            <a:spAutoFit/>
          </a:bodyPr>
          <a:lstStyle/>
          <a:p>
            <a:pPr algn="l" indent="0" marL="0">
              <a:lnSpc>
                <a:spcPts val="1200"/>
              </a:lnSpc>
              <a:buNone/>
            </a:pPr>
            <a:r>
              <a:rPr lang="en-US" sz="634" b="1" dirty="0">
                <a:solidFill>
                  <a:srgbClr val="E8E8E8"/>
                </a:solidFill>
              </a:rPr>
              <a:t>Comunicação Contínua:</a:t>
            </a:r>
            <a:pPr algn="l" indent="0" marL="0">
              <a:lnSpc>
                <a:spcPts val="1200"/>
              </a:lnSpc>
              <a:buNone/>
            </a:pPr>
            <a:r>
              <a:rPr lang="en-US" sz="674" dirty="0">
                <a:solidFill>
                  <a:srgbClr val="E8E8E8"/>
                </a:solidFill>
              </a:rPr>
              <a:t> Manter diálogo aberto com produtores sobre </a:t>
            </a:r>
            <a:pPr algn="l" indent="0" marL="0">
              <a:lnSpc>
                <a:spcPts val="1200"/>
              </a:lnSpc>
              <a:buNone/>
            </a:pPr>
            <a:r>
              <a:rPr lang="en-US" sz="674" dirty="0">
                <a:solidFill>
                  <a:srgbClr val="E8E8E8"/>
                </a:solidFill>
              </a:rPr>
              <a:t>resultados, desafios e oportunidades de melhoria</a:t>
            </a:r>
            <a:endParaRPr lang="en-US" sz="63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685800"/>
          </a:xfrm>
          <a:prstGeom prst="rect">
            <a:avLst/>
          </a:prstGeom>
          <a:noFill/>
          <a:ln/>
        </p:spPr>
        <p:txBody>
          <a:bodyPr wrap="square" lIns="510286" tIns="0" rIns="510286" bIns="0" rtlCol="0" anchor="t">
            <a:spAutoFit/>
          </a:bodyPr>
          <a:lstStyle/>
          <a:p>
            <a:pPr algn="l" indent="0" marL="0">
              <a:lnSpc>
                <a:spcPts val="2700"/>
              </a:lnSpc>
              <a:buNone/>
            </a:pPr>
            <a:r>
              <a:rPr lang="en-US" sz="1602" b="1" dirty="0">
                <a:solidFill>
                  <a:srgbClr val="C8E86C"/>
                </a:solidFill>
              </a:rPr>
              <a:t>Expandir análise com dados climáticos e desenvolver modelo preditivo de consumo</a:t>
            </a:r>
            <a:endParaRPr lang="en-US" sz="1602" dirty="0"/>
          </a:p>
        </p:txBody>
      </p:sp>
      <p:sp>
        <p:nvSpPr>
          <p:cNvPr id="5" name="Shape 1"/>
          <p:cNvSpPr/>
          <p:nvPr/>
        </p:nvSpPr>
        <p:spPr>
          <a:xfrm>
            <a:off x="428625" y="1400175"/>
            <a:ext cx="2643188" cy="1925241"/>
          </a:xfrm>
          <a:prstGeom prst="rect">
            <a:avLst/>
          </a:prstGeom>
          <a:solidFill>
            <a:srgbClr val="7CB342">
              <a:alpha val="8000"/>
            </a:srgbClr>
          </a:solidFill>
          <a:ln/>
        </p:spPr>
      </p:sp>
      <p:sp>
        <p:nvSpPr>
          <p:cNvPr id="6" name="Shape 2"/>
          <p:cNvSpPr/>
          <p:nvPr/>
        </p:nvSpPr>
        <p:spPr>
          <a:xfrm>
            <a:off x="428625" y="1400175"/>
            <a:ext cx="2643188" cy="42863"/>
          </a:xfrm>
          <a:prstGeom prst="rect">
            <a:avLst/>
          </a:prstGeom>
          <a:solidFill>
            <a:srgbClr val="7CB342"/>
          </a:solidFill>
          <a:ln/>
        </p:spPr>
      </p:sp>
      <p:sp>
        <p:nvSpPr>
          <p:cNvPr id="7" name="Text 3"/>
          <p:cNvSpPr/>
          <p:nvPr/>
        </p:nvSpPr>
        <p:spPr>
          <a:xfrm>
            <a:off x="571500"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1. Enriquecimento de Dados</a:t>
            </a:r>
            <a:endParaRPr lang="en-US" sz="784" dirty="0"/>
          </a:p>
        </p:txBody>
      </p:sp>
      <p:sp>
        <p:nvSpPr>
          <p:cNvPr id="8" name="Text 4"/>
          <p:cNvSpPr/>
          <p:nvPr/>
        </p:nvSpPr>
        <p:spPr>
          <a:xfrm>
            <a:off x="571500" y="1821656"/>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Integrar dados climáticos (temperatura, umidade, </a:t>
            </a:r>
            <a:pPr algn="l" indent="0" marL="0">
              <a:lnSpc>
                <a:spcPts val="1100"/>
              </a:lnSpc>
              <a:buNone/>
            </a:pPr>
            <a:r>
              <a:rPr lang="en-US" sz="674" dirty="0">
                <a:solidFill>
                  <a:srgbClr val="E8E8E8"/>
                </a:solidFill>
              </a:rPr>
              <a:t>velocidade do vento)</a:t>
            </a:r>
            <a:endParaRPr lang="en-US" sz="674" dirty="0"/>
          </a:p>
        </p:txBody>
      </p:sp>
      <p:sp>
        <p:nvSpPr>
          <p:cNvPr id="9" name="Text 5"/>
          <p:cNvSpPr/>
          <p:nvPr/>
        </p:nvSpPr>
        <p:spPr>
          <a:xfrm>
            <a:off x="571500" y="2185988"/>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Incluir informações zootécnicas (linhagem </a:t>
            </a:r>
            <a:pPr algn="l" indent="0" marL="0">
              <a:lnSpc>
                <a:spcPts val="1100"/>
              </a:lnSpc>
              <a:buNone/>
            </a:pPr>
            <a:r>
              <a:rPr lang="en-US" sz="674" dirty="0">
                <a:solidFill>
                  <a:srgbClr val="E8E8E8"/>
                </a:solidFill>
              </a:rPr>
              <a:t>genética, densidade de alojamento)</a:t>
            </a:r>
            <a:endParaRPr lang="en-US" sz="674" dirty="0"/>
          </a:p>
        </p:txBody>
      </p:sp>
      <p:sp>
        <p:nvSpPr>
          <p:cNvPr id="10" name="Text 6"/>
          <p:cNvSpPr/>
          <p:nvPr/>
        </p:nvSpPr>
        <p:spPr>
          <a:xfrm>
            <a:off x="571500" y="2550319"/>
            <a:ext cx="2357438" cy="139303"/>
          </a:xfrm>
          <a:prstGeom prst="rect">
            <a:avLst/>
          </a:prstGeom>
          <a:noFill/>
          <a:ln/>
        </p:spPr>
        <p:txBody>
          <a:bodyPr wrap="none" lIns="153035" tIns="0" rIns="0" bIns="0" rtlCol="0" anchor="t">
            <a:spAutoFit/>
          </a:bodyPr>
          <a:lstStyle/>
          <a:p>
            <a:pPr algn="l" indent="0" marL="0">
              <a:lnSpc>
                <a:spcPts val="1100"/>
              </a:lnSpc>
              <a:buNone/>
            </a:pPr>
            <a:r>
              <a:rPr lang="en-US" sz="674" dirty="0">
                <a:solidFill>
                  <a:srgbClr val="E8E8E8"/>
                </a:solidFill>
              </a:rPr>
              <a:t>Coletar dados de custos de energia por aviário</a:t>
            </a:r>
            <a:endParaRPr lang="en-US" sz="674" dirty="0"/>
          </a:p>
        </p:txBody>
      </p:sp>
      <p:sp>
        <p:nvSpPr>
          <p:cNvPr id="11" name="Text 7"/>
          <p:cNvSpPr/>
          <p:nvPr/>
        </p:nvSpPr>
        <p:spPr>
          <a:xfrm>
            <a:off x="571500" y="2775347"/>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Registrar eventos operacionais (manutenções, </a:t>
            </a:r>
            <a:pPr algn="l" indent="0" marL="0">
              <a:lnSpc>
                <a:spcPts val="1100"/>
              </a:lnSpc>
              <a:buNone/>
            </a:pPr>
            <a:r>
              <a:rPr lang="en-US" sz="674" dirty="0">
                <a:solidFill>
                  <a:srgbClr val="E8E8E8"/>
                </a:solidFill>
              </a:rPr>
              <a:t>falhas)</a:t>
            </a:r>
            <a:endParaRPr lang="en-US" sz="674" dirty="0"/>
          </a:p>
        </p:txBody>
      </p:sp>
      <p:sp>
        <p:nvSpPr>
          <p:cNvPr id="12" name="Shape 8"/>
          <p:cNvSpPr/>
          <p:nvPr/>
        </p:nvSpPr>
        <p:spPr>
          <a:xfrm>
            <a:off x="3250406" y="1400175"/>
            <a:ext cx="2643188" cy="1925241"/>
          </a:xfrm>
          <a:prstGeom prst="rect">
            <a:avLst/>
          </a:prstGeom>
          <a:solidFill>
            <a:srgbClr val="F5A623">
              <a:alpha val="8000"/>
            </a:srgbClr>
          </a:solidFill>
          <a:ln/>
        </p:spPr>
      </p:sp>
      <p:sp>
        <p:nvSpPr>
          <p:cNvPr id="13" name="Shape 9"/>
          <p:cNvSpPr/>
          <p:nvPr/>
        </p:nvSpPr>
        <p:spPr>
          <a:xfrm>
            <a:off x="3250406" y="1400175"/>
            <a:ext cx="2643188" cy="42863"/>
          </a:xfrm>
          <a:prstGeom prst="rect">
            <a:avLst/>
          </a:prstGeom>
          <a:solidFill>
            <a:srgbClr val="F5A623"/>
          </a:solidFill>
          <a:ln/>
        </p:spPr>
      </p:sp>
      <p:sp>
        <p:nvSpPr>
          <p:cNvPr id="14" name="Text 10"/>
          <p:cNvSpPr/>
          <p:nvPr/>
        </p:nvSpPr>
        <p:spPr>
          <a:xfrm>
            <a:off x="571500" y="1821656"/>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7CB342"/>
                </a:solidFill>
              </a:rPr>
              <a:t>▸</a:t>
            </a:r>
            <a:endParaRPr lang="en-US" sz="834" dirty="0"/>
          </a:p>
        </p:txBody>
      </p:sp>
      <p:sp>
        <p:nvSpPr>
          <p:cNvPr id="15" name="Text 11"/>
          <p:cNvSpPr/>
          <p:nvPr/>
        </p:nvSpPr>
        <p:spPr>
          <a:xfrm>
            <a:off x="571500" y="2185988"/>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7CB342"/>
                </a:solidFill>
              </a:rPr>
              <a:t>▸</a:t>
            </a:r>
            <a:endParaRPr lang="en-US" sz="834" dirty="0"/>
          </a:p>
        </p:txBody>
      </p:sp>
      <p:sp>
        <p:nvSpPr>
          <p:cNvPr id="16" name="Text 12"/>
          <p:cNvSpPr/>
          <p:nvPr/>
        </p:nvSpPr>
        <p:spPr>
          <a:xfrm>
            <a:off x="571500" y="2550319"/>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7CB342"/>
                </a:solidFill>
              </a:rPr>
              <a:t>▸</a:t>
            </a:r>
            <a:endParaRPr lang="en-US" sz="834" dirty="0"/>
          </a:p>
        </p:txBody>
      </p:sp>
      <p:sp>
        <p:nvSpPr>
          <p:cNvPr id="17" name="Text 13"/>
          <p:cNvSpPr/>
          <p:nvPr/>
        </p:nvSpPr>
        <p:spPr>
          <a:xfrm>
            <a:off x="571500" y="2775347"/>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7CB342"/>
                </a:solidFill>
              </a:rPr>
              <a:t>▸</a:t>
            </a:r>
            <a:endParaRPr lang="en-US" sz="834" dirty="0"/>
          </a:p>
        </p:txBody>
      </p:sp>
      <p:sp>
        <p:nvSpPr>
          <p:cNvPr id="18" name="Text 14"/>
          <p:cNvSpPr/>
          <p:nvPr/>
        </p:nvSpPr>
        <p:spPr>
          <a:xfrm>
            <a:off x="3393281"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2. Análise Avançada</a:t>
            </a:r>
            <a:endParaRPr lang="en-US" sz="784" dirty="0"/>
          </a:p>
        </p:txBody>
      </p:sp>
      <p:sp>
        <p:nvSpPr>
          <p:cNvPr id="19" name="Text 15"/>
          <p:cNvSpPr/>
          <p:nvPr/>
        </p:nvSpPr>
        <p:spPr>
          <a:xfrm>
            <a:off x="3393281" y="1821656"/>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Desenvolver modelo de machine learning para </a:t>
            </a:r>
            <a:pPr algn="l" indent="0" marL="0">
              <a:lnSpc>
                <a:spcPts val="1100"/>
              </a:lnSpc>
              <a:buNone/>
            </a:pPr>
            <a:r>
              <a:rPr lang="en-US" sz="674" dirty="0">
                <a:solidFill>
                  <a:srgbClr val="E8E8E8"/>
                </a:solidFill>
              </a:rPr>
              <a:t>previsão de consumo</a:t>
            </a:r>
            <a:endParaRPr lang="en-US" sz="674" dirty="0"/>
          </a:p>
        </p:txBody>
      </p:sp>
      <p:sp>
        <p:nvSpPr>
          <p:cNvPr id="20" name="Text 16"/>
          <p:cNvSpPr/>
          <p:nvPr/>
        </p:nvSpPr>
        <p:spPr>
          <a:xfrm>
            <a:off x="3393281" y="2185988"/>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Realizar análise de causa raiz (RCA) dos picos de </a:t>
            </a:r>
            <a:pPr algn="l" indent="0" marL="0">
              <a:lnSpc>
                <a:spcPts val="1100"/>
              </a:lnSpc>
              <a:buNone/>
            </a:pPr>
            <a:r>
              <a:rPr lang="en-US" sz="674" dirty="0">
                <a:solidFill>
                  <a:srgbClr val="E8E8E8"/>
                </a:solidFill>
              </a:rPr>
              <a:t>consumo</a:t>
            </a:r>
            <a:endParaRPr lang="en-US" sz="674" dirty="0"/>
          </a:p>
        </p:txBody>
      </p:sp>
      <p:sp>
        <p:nvSpPr>
          <p:cNvPr id="21" name="Text 17"/>
          <p:cNvSpPr/>
          <p:nvPr/>
        </p:nvSpPr>
        <p:spPr>
          <a:xfrm>
            <a:off x="3393281" y="2550319"/>
            <a:ext cx="2357438" cy="139303"/>
          </a:xfrm>
          <a:prstGeom prst="rect">
            <a:avLst/>
          </a:prstGeom>
          <a:noFill/>
          <a:ln/>
        </p:spPr>
        <p:txBody>
          <a:bodyPr wrap="none" lIns="153035" tIns="0" rIns="0" bIns="0" rtlCol="0" anchor="t">
            <a:spAutoFit/>
          </a:bodyPr>
          <a:lstStyle/>
          <a:p>
            <a:pPr algn="l" indent="0" marL="0">
              <a:lnSpc>
                <a:spcPts val="1100"/>
              </a:lnSpc>
              <a:buNone/>
            </a:pPr>
            <a:r>
              <a:rPr lang="en-US" sz="674" dirty="0">
                <a:solidFill>
                  <a:srgbClr val="E8E8E8"/>
                </a:solidFill>
              </a:rPr>
              <a:t>Segmentar lotes por desempenho energético</a:t>
            </a:r>
            <a:endParaRPr lang="en-US" sz="674" dirty="0"/>
          </a:p>
        </p:txBody>
      </p:sp>
      <p:sp>
        <p:nvSpPr>
          <p:cNvPr id="22" name="Text 18"/>
          <p:cNvSpPr/>
          <p:nvPr/>
        </p:nvSpPr>
        <p:spPr>
          <a:xfrm>
            <a:off x="3393281" y="2775347"/>
            <a:ext cx="2357438" cy="139303"/>
          </a:xfrm>
          <a:prstGeom prst="rect">
            <a:avLst/>
          </a:prstGeom>
          <a:noFill/>
          <a:ln/>
        </p:spPr>
        <p:txBody>
          <a:bodyPr wrap="none" lIns="153035" tIns="0" rIns="0" bIns="0" rtlCol="0" anchor="t">
            <a:spAutoFit/>
          </a:bodyPr>
          <a:lstStyle/>
          <a:p>
            <a:pPr algn="l" indent="0" marL="0">
              <a:lnSpc>
                <a:spcPts val="1100"/>
              </a:lnSpc>
              <a:buNone/>
            </a:pPr>
            <a:r>
              <a:rPr lang="en-US" sz="674" dirty="0">
                <a:solidFill>
                  <a:srgbClr val="E8E8E8"/>
                </a:solidFill>
              </a:rPr>
              <a:t>Identificar características dos "lotes campeões"</a:t>
            </a:r>
            <a:endParaRPr lang="en-US" sz="674" dirty="0"/>
          </a:p>
        </p:txBody>
      </p:sp>
      <p:sp>
        <p:nvSpPr>
          <p:cNvPr id="23" name="Shape 19"/>
          <p:cNvSpPr/>
          <p:nvPr/>
        </p:nvSpPr>
        <p:spPr>
          <a:xfrm>
            <a:off x="6072188" y="1400175"/>
            <a:ext cx="2643188" cy="1925241"/>
          </a:xfrm>
          <a:prstGeom prst="rect">
            <a:avLst/>
          </a:prstGeom>
          <a:solidFill>
            <a:srgbClr val="C8E86C">
              <a:alpha val="8000"/>
            </a:srgbClr>
          </a:solidFill>
          <a:ln/>
        </p:spPr>
      </p:sp>
      <p:sp>
        <p:nvSpPr>
          <p:cNvPr id="24" name="Shape 20"/>
          <p:cNvSpPr/>
          <p:nvPr/>
        </p:nvSpPr>
        <p:spPr>
          <a:xfrm>
            <a:off x="6072188" y="1400175"/>
            <a:ext cx="2643188" cy="42863"/>
          </a:xfrm>
          <a:prstGeom prst="rect">
            <a:avLst/>
          </a:prstGeom>
          <a:solidFill>
            <a:srgbClr val="C8E86C"/>
          </a:solidFill>
          <a:ln/>
        </p:spPr>
      </p:sp>
      <p:sp>
        <p:nvSpPr>
          <p:cNvPr id="25" name="Text 21"/>
          <p:cNvSpPr/>
          <p:nvPr/>
        </p:nvSpPr>
        <p:spPr>
          <a:xfrm>
            <a:off x="3393281" y="1821656"/>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F5A623"/>
                </a:solidFill>
              </a:rPr>
              <a:t>▸</a:t>
            </a:r>
            <a:endParaRPr lang="en-US" sz="834" dirty="0"/>
          </a:p>
        </p:txBody>
      </p:sp>
      <p:sp>
        <p:nvSpPr>
          <p:cNvPr id="26" name="Text 22"/>
          <p:cNvSpPr/>
          <p:nvPr/>
        </p:nvSpPr>
        <p:spPr>
          <a:xfrm>
            <a:off x="3393281" y="2185988"/>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F5A623"/>
                </a:solidFill>
              </a:rPr>
              <a:t>▸</a:t>
            </a:r>
            <a:endParaRPr lang="en-US" sz="834" dirty="0"/>
          </a:p>
        </p:txBody>
      </p:sp>
      <p:sp>
        <p:nvSpPr>
          <p:cNvPr id="27" name="Text 23"/>
          <p:cNvSpPr/>
          <p:nvPr/>
        </p:nvSpPr>
        <p:spPr>
          <a:xfrm>
            <a:off x="3393281" y="2550319"/>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F5A623"/>
                </a:solidFill>
              </a:rPr>
              <a:t>▸</a:t>
            </a:r>
            <a:endParaRPr lang="en-US" sz="834" dirty="0"/>
          </a:p>
        </p:txBody>
      </p:sp>
      <p:sp>
        <p:nvSpPr>
          <p:cNvPr id="28" name="Text 24"/>
          <p:cNvSpPr/>
          <p:nvPr/>
        </p:nvSpPr>
        <p:spPr>
          <a:xfrm>
            <a:off x="3393281" y="2775347"/>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F5A623"/>
                </a:solidFill>
              </a:rPr>
              <a:t>▸</a:t>
            </a:r>
            <a:endParaRPr lang="en-US" sz="834" dirty="0"/>
          </a:p>
        </p:txBody>
      </p:sp>
      <p:sp>
        <p:nvSpPr>
          <p:cNvPr id="29" name="Text 25"/>
          <p:cNvSpPr/>
          <p:nvPr/>
        </p:nvSpPr>
        <p:spPr>
          <a:xfrm>
            <a:off x="6215063" y="1543050"/>
            <a:ext cx="23574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3. Escalabilidade</a:t>
            </a:r>
            <a:endParaRPr lang="en-US" sz="784" dirty="0"/>
          </a:p>
        </p:txBody>
      </p:sp>
      <p:sp>
        <p:nvSpPr>
          <p:cNvPr id="30" name="Text 26"/>
          <p:cNvSpPr/>
          <p:nvPr/>
        </p:nvSpPr>
        <p:spPr>
          <a:xfrm>
            <a:off x="6215063" y="1821656"/>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Expandir coleta de dados IoT para outros aviários </a:t>
            </a:r>
            <a:pPr algn="l" indent="0" marL="0">
              <a:lnSpc>
                <a:spcPts val="1100"/>
              </a:lnSpc>
              <a:buNone/>
            </a:pPr>
            <a:r>
              <a:rPr lang="en-US" sz="674" dirty="0">
                <a:solidFill>
                  <a:srgbClr val="E8E8E8"/>
                </a:solidFill>
              </a:rPr>
              <a:t>da cooperativa</a:t>
            </a:r>
            <a:endParaRPr lang="en-US" sz="674" dirty="0"/>
          </a:p>
        </p:txBody>
      </p:sp>
      <p:sp>
        <p:nvSpPr>
          <p:cNvPr id="31" name="Text 27"/>
          <p:cNvSpPr/>
          <p:nvPr/>
        </p:nvSpPr>
        <p:spPr>
          <a:xfrm>
            <a:off x="6215063" y="2185988"/>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Criar dashboard interativo de monitoramento em </a:t>
            </a:r>
            <a:pPr algn="l" indent="0" marL="0">
              <a:lnSpc>
                <a:spcPts val="1100"/>
              </a:lnSpc>
              <a:buNone/>
            </a:pPr>
            <a:r>
              <a:rPr lang="en-US" sz="674" dirty="0">
                <a:solidFill>
                  <a:srgbClr val="E8E8E8"/>
                </a:solidFill>
              </a:rPr>
              <a:t>tempo real</a:t>
            </a:r>
            <a:endParaRPr lang="en-US" sz="674" dirty="0"/>
          </a:p>
        </p:txBody>
      </p:sp>
      <p:sp>
        <p:nvSpPr>
          <p:cNvPr id="32" name="Text 28"/>
          <p:cNvSpPr/>
          <p:nvPr/>
        </p:nvSpPr>
        <p:spPr>
          <a:xfrm>
            <a:off x="6215063" y="2550319"/>
            <a:ext cx="2357438" cy="278606"/>
          </a:xfrm>
          <a:prstGeom prst="rect">
            <a:avLst/>
          </a:prstGeom>
          <a:noFill/>
          <a:ln/>
        </p:spPr>
        <p:txBody>
          <a:bodyPr wrap="square" lIns="153035" tIns="0" rIns="0" bIns="0" rtlCol="0" anchor="t">
            <a:spAutoFit/>
          </a:bodyPr>
          <a:lstStyle/>
          <a:p>
            <a:pPr algn="l" indent="0" marL="0">
              <a:lnSpc>
                <a:spcPts val="1100"/>
              </a:lnSpc>
              <a:buNone/>
            </a:pPr>
            <a:r>
              <a:rPr lang="en-US" sz="674" dirty="0">
                <a:solidFill>
                  <a:srgbClr val="E8E8E8"/>
                </a:solidFill>
              </a:rPr>
              <a:t>Estabelecer programa de reconhecimento para </a:t>
            </a:r>
            <a:pPr algn="l" indent="0" marL="0">
              <a:lnSpc>
                <a:spcPts val="1100"/>
              </a:lnSpc>
              <a:buNone/>
            </a:pPr>
            <a:r>
              <a:rPr lang="en-US" sz="674" dirty="0">
                <a:solidFill>
                  <a:srgbClr val="E8E8E8"/>
                </a:solidFill>
              </a:rPr>
              <a:t>melhores práticas</a:t>
            </a:r>
            <a:endParaRPr lang="en-US" sz="674" dirty="0"/>
          </a:p>
        </p:txBody>
      </p:sp>
      <p:sp>
        <p:nvSpPr>
          <p:cNvPr id="33" name="Text 29"/>
          <p:cNvSpPr/>
          <p:nvPr/>
        </p:nvSpPr>
        <p:spPr>
          <a:xfrm>
            <a:off x="6215063" y="2914650"/>
            <a:ext cx="2357438" cy="139303"/>
          </a:xfrm>
          <a:prstGeom prst="rect">
            <a:avLst/>
          </a:prstGeom>
          <a:noFill/>
          <a:ln/>
        </p:spPr>
        <p:txBody>
          <a:bodyPr wrap="none" lIns="153035" tIns="0" rIns="0" bIns="0" rtlCol="0" anchor="t">
            <a:spAutoFit/>
          </a:bodyPr>
          <a:lstStyle/>
          <a:p>
            <a:pPr algn="l" indent="0" marL="0">
              <a:lnSpc>
                <a:spcPts val="1100"/>
              </a:lnSpc>
              <a:buNone/>
            </a:pPr>
            <a:r>
              <a:rPr lang="en-US" sz="674" dirty="0">
                <a:solidFill>
                  <a:srgbClr val="E8E8E8"/>
                </a:solidFill>
              </a:rPr>
              <a:t>Integrar análise com sistemas de gestão existentes</a:t>
            </a:r>
            <a:endParaRPr lang="en-US" sz="674" dirty="0"/>
          </a:p>
        </p:txBody>
      </p:sp>
      <p:sp>
        <p:nvSpPr>
          <p:cNvPr id="34" name="Shape 30"/>
          <p:cNvSpPr/>
          <p:nvPr/>
        </p:nvSpPr>
        <p:spPr>
          <a:xfrm>
            <a:off x="428625" y="3639741"/>
            <a:ext cx="8286750" cy="1328738"/>
          </a:xfrm>
          <a:prstGeom prst="rect">
            <a:avLst/>
          </a:prstGeom>
          <a:solidFill>
            <a:srgbClr val="C8E86C">
              <a:alpha val="15000"/>
            </a:srgbClr>
          </a:solidFill>
          <a:ln/>
        </p:spPr>
      </p:sp>
      <p:sp>
        <p:nvSpPr>
          <p:cNvPr id="35" name="Shape 31"/>
          <p:cNvSpPr/>
          <p:nvPr/>
        </p:nvSpPr>
        <p:spPr>
          <a:xfrm>
            <a:off x="428625" y="3639741"/>
            <a:ext cx="28575" cy="1328738"/>
          </a:xfrm>
          <a:prstGeom prst="rect">
            <a:avLst/>
          </a:prstGeom>
          <a:solidFill>
            <a:srgbClr val="C8E86C"/>
          </a:solidFill>
          <a:ln/>
        </p:spPr>
      </p:sp>
      <p:sp>
        <p:nvSpPr>
          <p:cNvPr id="36" name="Text 32"/>
          <p:cNvSpPr/>
          <p:nvPr/>
        </p:nvSpPr>
        <p:spPr>
          <a:xfrm>
            <a:off x="6215063" y="1821656"/>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C8E86C"/>
                </a:solidFill>
              </a:rPr>
              <a:t>▸</a:t>
            </a:r>
            <a:endParaRPr lang="en-US" sz="834" dirty="0"/>
          </a:p>
        </p:txBody>
      </p:sp>
      <p:sp>
        <p:nvSpPr>
          <p:cNvPr id="37" name="Text 33"/>
          <p:cNvSpPr/>
          <p:nvPr/>
        </p:nvSpPr>
        <p:spPr>
          <a:xfrm>
            <a:off x="6215063" y="2185988"/>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C8E86C"/>
                </a:solidFill>
              </a:rPr>
              <a:t>▸</a:t>
            </a:r>
            <a:endParaRPr lang="en-US" sz="834" dirty="0"/>
          </a:p>
        </p:txBody>
      </p:sp>
      <p:sp>
        <p:nvSpPr>
          <p:cNvPr id="38" name="Text 34"/>
          <p:cNvSpPr/>
          <p:nvPr/>
        </p:nvSpPr>
        <p:spPr>
          <a:xfrm>
            <a:off x="6215063" y="2550319"/>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C8E86C"/>
                </a:solidFill>
              </a:rPr>
              <a:t>▸</a:t>
            </a:r>
            <a:endParaRPr lang="en-US" sz="834" dirty="0"/>
          </a:p>
        </p:txBody>
      </p:sp>
      <p:sp>
        <p:nvSpPr>
          <p:cNvPr id="39" name="Text 35"/>
          <p:cNvSpPr/>
          <p:nvPr/>
        </p:nvSpPr>
        <p:spPr>
          <a:xfrm>
            <a:off x="6215063" y="2914650"/>
            <a:ext cx="57150" cy="171450"/>
          </a:xfrm>
          <a:prstGeom prst="rect">
            <a:avLst/>
          </a:prstGeom>
          <a:noFill/>
          <a:ln/>
        </p:spPr>
        <p:txBody>
          <a:bodyPr wrap="none" lIns="0" tIns="0" rIns="0" bIns="0" rtlCol="0" anchor="t">
            <a:spAutoFit/>
          </a:bodyPr>
          <a:lstStyle/>
          <a:p>
            <a:pPr algn="l" indent="0" marL="0">
              <a:lnSpc>
                <a:spcPts val="1400"/>
              </a:lnSpc>
              <a:buNone/>
            </a:pPr>
            <a:r>
              <a:rPr lang="en-US" sz="834" dirty="0">
                <a:solidFill>
                  <a:srgbClr val="C8E86C"/>
                </a:solidFill>
              </a:rPr>
              <a:t>▸</a:t>
            </a:r>
            <a:endParaRPr lang="en-US" sz="834" dirty="0"/>
          </a:p>
        </p:txBody>
      </p:sp>
      <p:sp>
        <p:nvSpPr>
          <p:cNvPr id="40" name="Text 36"/>
          <p:cNvSpPr/>
          <p:nvPr/>
        </p:nvSpPr>
        <p:spPr>
          <a:xfrm>
            <a:off x="607219" y="3818334"/>
            <a:ext cx="7929563"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C8E86C"/>
                </a:solidFill>
              </a:rPr>
              <a:t>Impacto Esperado com Implementação Completa</a:t>
            </a:r>
            <a:endParaRPr lang="en-US" sz="885" dirty="0"/>
          </a:p>
        </p:txBody>
      </p:sp>
      <p:sp>
        <p:nvSpPr>
          <p:cNvPr id="41" name="Text 37"/>
          <p:cNvSpPr/>
          <p:nvPr/>
        </p:nvSpPr>
        <p:spPr>
          <a:xfrm>
            <a:off x="607219" y="4154091"/>
            <a:ext cx="250031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F5A623"/>
                </a:solidFill>
              </a:rPr>
              <a:t>15-25%</a:t>
            </a:r>
            <a:endParaRPr lang="en-US" sz="1397" dirty="0"/>
          </a:p>
        </p:txBody>
      </p:sp>
      <p:sp>
        <p:nvSpPr>
          <p:cNvPr id="42" name="Text 38"/>
          <p:cNvSpPr/>
          <p:nvPr/>
        </p:nvSpPr>
        <p:spPr>
          <a:xfrm>
            <a:off x="607219" y="4511278"/>
            <a:ext cx="250031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Redução de Consumo</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de Energia</a:t>
            </a:r>
            <a:endParaRPr lang="en-US" sz="674" dirty="0"/>
          </a:p>
        </p:txBody>
      </p:sp>
      <p:sp>
        <p:nvSpPr>
          <p:cNvPr id="43" name="Text 39"/>
          <p:cNvSpPr/>
          <p:nvPr/>
        </p:nvSpPr>
        <p:spPr>
          <a:xfrm>
            <a:off x="3321844" y="4154091"/>
            <a:ext cx="250031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F5A623"/>
                </a:solidFill>
              </a:rPr>
              <a:t>24 meses</a:t>
            </a:r>
            <a:endParaRPr lang="en-US" sz="1397" dirty="0"/>
          </a:p>
        </p:txBody>
      </p:sp>
      <p:sp>
        <p:nvSpPr>
          <p:cNvPr id="44" name="Text 40"/>
          <p:cNvSpPr/>
          <p:nvPr/>
        </p:nvSpPr>
        <p:spPr>
          <a:xfrm>
            <a:off x="3321844" y="4511278"/>
            <a:ext cx="250031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Período para</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Implementação Completa</a:t>
            </a:r>
            <a:endParaRPr lang="en-US" sz="674" dirty="0"/>
          </a:p>
        </p:txBody>
      </p:sp>
      <p:sp>
        <p:nvSpPr>
          <p:cNvPr id="45" name="Text 41"/>
          <p:cNvSpPr/>
          <p:nvPr/>
        </p:nvSpPr>
        <p:spPr>
          <a:xfrm>
            <a:off x="6036469" y="4154091"/>
            <a:ext cx="250031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F5A623"/>
                </a:solidFill>
              </a:rPr>
              <a:t>R$ 150-250k</a:t>
            </a:r>
            <a:endParaRPr lang="en-US" sz="1397" dirty="0"/>
          </a:p>
        </p:txBody>
      </p:sp>
      <p:sp>
        <p:nvSpPr>
          <p:cNvPr id="46" name="Text 42"/>
          <p:cNvSpPr/>
          <p:nvPr/>
        </p:nvSpPr>
        <p:spPr>
          <a:xfrm>
            <a:off x="6036469" y="4511278"/>
            <a:ext cx="250031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Economia Anual</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Estimada</a:t>
            </a:r>
            <a:endParaRPr lang="en-US" sz="67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pic>
        <p:nvPicPr>
          <p:cNvPr id="4" name="Image 1" descr="preencoded.png">    </p:cNvPr>
          <p:cNvPicPr>
            <a:picLocks noChangeAspect="1"/>
          </p:cNvPicPr>
          <p:nvPr/>
        </p:nvPicPr>
        <p:blipFill>
          <a:blip r:embed="rId2"/>
          <a:stretch>
            <a:fillRect/>
          </a:stretch>
        </p:blipFill>
        <p:spPr>
          <a:xfrm>
            <a:off x="0" y="0"/>
            <a:ext cx="3343275" cy="5143500"/>
          </a:xfrm>
          <a:prstGeom prst="rect">
            <a:avLst/>
          </a:prstGeom>
        </p:spPr>
      </p:pic>
      <p:sp>
        <p:nvSpPr>
          <p:cNvPr id="5" name="Text 0"/>
          <p:cNvSpPr/>
          <p:nvPr/>
        </p:nvSpPr>
        <p:spPr>
          <a:xfrm>
            <a:off x="3700463" y="428737"/>
            <a:ext cx="5014913" cy="891490"/>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C8E86C"/>
                </a:solidFill>
              </a:rPr>
              <a:t>Dados IoT revelam caminho claro para redução de custos e sustentabilidade na produção avícola</a:t>
            </a:r>
            <a:endParaRPr lang="en-US" sz="1602" dirty="0"/>
          </a:p>
        </p:txBody>
      </p:sp>
      <p:sp>
        <p:nvSpPr>
          <p:cNvPr id="6" name="Shape 1"/>
          <p:cNvSpPr/>
          <p:nvPr/>
        </p:nvSpPr>
        <p:spPr>
          <a:xfrm>
            <a:off x="3700463" y="1570258"/>
            <a:ext cx="228600" cy="228600"/>
          </a:xfrm>
          <a:prstGeom prst="ellipse">
            <a:avLst/>
          </a:prstGeom>
          <a:solidFill>
            <a:srgbClr val="C8E86C"/>
          </a:solidFill>
          <a:ln/>
        </p:spPr>
      </p:sp>
      <p:sp>
        <p:nvSpPr>
          <p:cNvPr id="7" name="Text 2"/>
          <p:cNvSpPr/>
          <p:nvPr/>
        </p:nvSpPr>
        <p:spPr>
          <a:xfrm>
            <a:off x="3700463" y="1570258"/>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1</a:t>
            </a:r>
            <a:endParaRPr lang="en-US" sz="784" dirty="0"/>
          </a:p>
        </p:txBody>
      </p:sp>
      <p:sp>
        <p:nvSpPr>
          <p:cNvPr id="8" name="Text 3"/>
          <p:cNvSpPr/>
          <p:nvPr/>
        </p:nvSpPr>
        <p:spPr>
          <a:xfrm>
            <a:off x="4036219" y="1570258"/>
            <a:ext cx="4679156" cy="320018"/>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5A623"/>
                </a:solidFill>
              </a:rPr>
              <a:t>Padrão de consumo identificado e previsível:</a:t>
            </a:r>
            <a:pPr algn="l" indent="0" marL="0">
              <a:lnSpc>
                <a:spcPts val="1300"/>
              </a:lnSpc>
              <a:buNone/>
            </a:pPr>
            <a:r>
              <a:rPr lang="en-US" sz="727" dirty="0">
                <a:solidFill>
                  <a:srgbClr val="E8E8E8"/>
                </a:solidFill>
              </a:rPr>
              <a:t> O perfil em "U" com picos no início (aquecimento) e </a:t>
            </a:r>
            <a:pPr algn="l" indent="0" marL="0">
              <a:lnSpc>
                <a:spcPts val="1300"/>
              </a:lnSpc>
              <a:buNone/>
            </a:pPr>
            <a:r>
              <a:rPr lang="en-US" sz="727" dirty="0">
                <a:solidFill>
                  <a:srgbClr val="E8E8E8"/>
                </a:solidFill>
              </a:rPr>
              <a:t>final (ventilação) do ciclo é consistente e permite planejamento estratégico</a:t>
            </a:r>
            <a:endParaRPr lang="en-US" sz="683" dirty="0"/>
          </a:p>
        </p:txBody>
      </p:sp>
      <p:sp>
        <p:nvSpPr>
          <p:cNvPr id="9" name="Shape 4"/>
          <p:cNvSpPr/>
          <p:nvPr/>
        </p:nvSpPr>
        <p:spPr>
          <a:xfrm>
            <a:off x="3700463" y="2018863"/>
            <a:ext cx="228600" cy="228600"/>
          </a:xfrm>
          <a:prstGeom prst="ellipse">
            <a:avLst/>
          </a:prstGeom>
          <a:solidFill>
            <a:srgbClr val="C8E86C"/>
          </a:solidFill>
          <a:ln/>
        </p:spPr>
      </p:sp>
      <p:sp>
        <p:nvSpPr>
          <p:cNvPr id="10" name="Text 5"/>
          <p:cNvSpPr/>
          <p:nvPr/>
        </p:nvSpPr>
        <p:spPr>
          <a:xfrm>
            <a:off x="3700463" y="2018863"/>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2</a:t>
            </a:r>
            <a:endParaRPr lang="en-US" sz="784" dirty="0"/>
          </a:p>
        </p:txBody>
      </p:sp>
      <p:sp>
        <p:nvSpPr>
          <p:cNvPr id="11" name="Text 6"/>
          <p:cNvSpPr/>
          <p:nvPr/>
        </p:nvSpPr>
        <p:spPr>
          <a:xfrm>
            <a:off x="4036219" y="2018863"/>
            <a:ext cx="4679156" cy="320018"/>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5A623"/>
                </a:solidFill>
              </a:rPr>
              <a:t>Disparidade de eficiência comprova espaço para melhoria:</a:t>
            </a:r>
            <a:pPr algn="l" indent="0" marL="0">
              <a:lnSpc>
                <a:spcPts val="1300"/>
              </a:lnSpc>
              <a:buNone/>
            </a:pPr>
            <a:r>
              <a:rPr lang="en-US" sz="727" dirty="0">
                <a:solidFill>
                  <a:srgbClr val="E8E8E8"/>
                </a:solidFill>
              </a:rPr>
              <a:t> A diferença de 73% entre o aviário </a:t>
            </a:r>
            <a:pPr algn="l" indent="0" marL="0">
              <a:lnSpc>
                <a:spcPts val="1300"/>
              </a:lnSpc>
              <a:buNone/>
            </a:pPr>
            <a:r>
              <a:rPr lang="en-US" sz="727" dirty="0">
                <a:solidFill>
                  <a:srgbClr val="E8E8E8"/>
                </a:solidFill>
              </a:rPr>
              <a:t>mais e menos eficiente demonstra oportunidades tangíveis de otimização</a:t>
            </a:r>
            <a:endParaRPr lang="en-US" sz="683" dirty="0"/>
          </a:p>
        </p:txBody>
      </p:sp>
      <p:sp>
        <p:nvSpPr>
          <p:cNvPr id="12" name="Shape 7"/>
          <p:cNvSpPr/>
          <p:nvPr/>
        </p:nvSpPr>
        <p:spPr>
          <a:xfrm>
            <a:off x="3700463" y="2467468"/>
            <a:ext cx="228600" cy="228600"/>
          </a:xfrm>
          <a:prstGeom prst="ellipse">
            <a:avLst/>
          </a:prstGeom>
          <a:solidFill>
            <a:srgbClr val="C8E86C"/>
          </a:solidFill>
          <a:ln/>
        </p:spPr>
      </p:sp>
      <p:sp>
        <p:nvSpPr>
          <p:cNvPr id="13" name="Text 8"/>
          <p:cNvSpPr/>
          <p:nvPr/>
        </p:nvSpPr>
        <p:spPr>
          <a:xfrm>
            <a:off x="3700463" y="2467468"/>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3</a:t>
            </a:r>
            <a:endParaRPr lang="en-US" sz="784" dirty="0"/>
          </a:p>
        </p:txBody>
      </p:sp>
      <p:sp>
        <p:nvSpPr>
          <p:cNvPr id="14" name="Text 9"/>
          <p:cNvSpPr/>
          <p:nvPr/>
        </p:nvSpPr>
        <p:spPr>
          <a:xfrm>
            <a:off x="4036219" y="2467468"/>
            <a:ext cx="4679156" cy="320018"/>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5A623"/>
                </a:solidFill>
              </a:rPr>
              <a:t>Consumo ligado primariamente à climatização:</a:t>
            </a:r>
            <a:pPr algn="l" indent="0" marL="0">
              <a:lnSpc>
                <a:spcPts val="1300"/>
              </a:lnSpc>
              <a:buNone/>
            </a:pPr>
            <a:r>
              <a:rPr lang="en-US" sz="727" dirty="0">
                <a:solidFill>
                  <a:srgbClr val="E8E8E8"/>
                </a:solidFill>
              </a:rPr>
              <a:t> Correlações fracas com peso e ração indicam que </a:t>
            </a:r>
            <a:pPr algn="l" indent="0" marL="0">
              <a:lnSpc>
                <a:spcPts val="1300"/>
              </a:lnSpc>
              <a:buNone/>
            </a:pPr>
            <a:r>
              <a:rPr lang="en-US" sz="727" dirty="0">
                <a:solidFill>
                  <a:srgbClr val="E8E8E8"/>
                </a:solidFill>
              </a:rPr>
              <a:t>sistemas HVAC, não nutrição, são o foco para redução de custos</a:t>
            </a:r>
            <a:endParaRPr lang="en-US" sz="683" dirty="0"/>
          </a:p>
        </p:txBody>
      </p:sp>
      <p:sp>
        <p:nvSpPr>
          <p:cNvPr id="15" name="Shape 10"/>
          <p:cNvSpPr/>
          <p:nvPr/>
        </p:nvSpPr>
        <p:spPr>
          <a:xfrm>
            <a:off x="3700463" y="2916073"/>
            <a:ext cx="228600" cy="228600"/>
          </a:xfrm>
          <a:prstGeom prst="ellipse">
            <a:avLst/>
          </a:prstGeom>
          <a:solidFill>
            <a:srgbClr val="C8E86C"/>
          </a:solidFill>
          <a:ln/>
        </p:spPr>
      </p:sp>
      <p:sp>
        <p:nvSpPr>
          <p:cNvPr id="16" name="Text 11"/>
          <p:cNvSpPr/>
          <p:nvPr/>
        </p:nvSpPr>
        <p:spPr>
          <a:xfrm>
            <a:off x="3700463" y="2916073"/>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4</a:t>
            </a:r>
            <a:endParaRPr lang="en-US" sz="784" dirty="0"/>
          </a:p>
        </p:txBody>
      </p:sp>
      <p:sp>
        <p:nvSpPr>
          <p:cNvPr id="17" name="Text 12"/>
          <p:cNvSpPr/>
          <p:nvPr/>
        </p:nvSpPr>
        <p:spPr>
          <a:xfrm>
            <a:off x="4036219" y="2916073"/>
            <a:ext cx="4679156" cy="320018"/>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5A623"/>
                </a:solidFill>
              </a:rPr>
              <a:t>Potencial de economia de 19% (R$ 78.000):</a:t>
            </a:r>
            <a:pPr algn="l" indent="0" marL="0">
              <a:lnSpc>
                <a:spcPts val="1300"/>
              </a:lnSpc>
              <a:buNone/>
            </a:pPr>
            <a:r>
              <a:rPr lang="en-US" sz="727" dirty="0">
                <a:solidFill>
                  <a:srgbClr val="E8E8E8"/>
                </a:solidFill>
              </a:rPr>
              <a:t> Atingindo o benchmark do aviário 1037, é possível </a:t>
            </a:r>
            <a:pPr algn="l" indent="0" marL="0">
              <a:lnSpc>
                <a:spcPts val="1300"/>
              </a:lnSpc>
              <a:buNone/>
            </a:pPr>
            <a:r>
              <a:rPr lang="en-US" sz="727" dirty="0">
                <a:solidFill>
                  <a:srgbClr val="E8E8E8"/>
                </a:solidFill>
              </a:rPr>
              <a:t>economizar 130.000 kWh no período analisado</a:t>
            </a:r>
            <a:endParaRPr lang="en-US" sz="683" dirty="0"/>
          </a:p>
        </p:txBody>
      </p:sp>
      <p:sp>
        <p:nvSpPr>
          <p:cNvPr id="18" name="Shape 13"/>
          <p:cNvSpPr/>
          <p:nvPr/>
        </p:nvSpPr>
        <p:spPr>
          <a:xfrm>
            <a:off x="3700463" y="3364678"/>
            <a:ext cx="228600" cy="228600"/>
          </a:xfrm>
          <a:prstGeom prst="ellipse">
            <a:avLst/>
          </a:prstGeom>
          <a:solidFill>
            <a:srgbClr val="C8E86C"/>
          </a:solidFill>
          <a:ln/>
        </p:spPr>
      </p:sp>
      <p:sp>
        <p:nvSpPr>
          <p:cNvPr id="19" name="Text 14"/>
          <p:cNvSpPr/>
          <p:nvPr/>
        </p:nvSpPr>
        <p:spPr>
          <a:xfrm>
            <a:off x="3700463" y="3364678"/>
            <a:ext cx="228600" cy="228600"/>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5</a:t>
            </a:r>
            <a:endParaRPr lang="en-US" sz="784" dirty="0"/>
          </a:p>
        </p:txBody>
      </p:sp>
      <p:sp>
        <p:nvSpPr>
          <p:cNvPr id="20" name="Text 15"/>
          <p:cNvSpPr/>
          <p:nvPr/>
        </p:nvSpPr>
        <p:spPr>
          <a:xfrm>
            <a:off x="4036219" y="3364678"/>
            <a:ext cx="4679156" cy="320018"/>
          </a:xfrm>
          <a:prstGeom prst="rect">
            <a:avLst/>
          </a:prstGeom>
          <a:noFill/>
          <a:ln/>
        </p:spPr>
        <p:txBody>
          <a:bodyPr wrap="square" lIns="0" tIns="0" rIns="0" bIns="0" rtlCol="0" anchor="t">
            <a:spAutoFit/>
          </a:bodyPr>
          <a:lstStyle/>
          <a:p>
            <a:pPr algn="l" indent="0" marL="0">
              <a:lnSpc>
                <a:spcPts val="1300"/>
              </a:lnSpc>
              <a:buNone/>
            </a:pPr>
            <a:r>
              <a:rPr lang="en-US" sz="683" b="1" dirty="0">
                <a:solidFill>
                  <a:srgbClr val="F5A623"/>
                </a:solidFill>
              </a:rPr>
              <a:t>Aviário 1037 como benchmark de eficiência:</a:t>
            </a:r>
            <a:pPr algn="l" indent="0" marL="0">
              <a:lnSpc>
                <a:spcPts val="1300"/>
              </a:lnSpc>
              <a:buNone/>
            </a:pPr>
            <a:r>
              <a:rPr lang="en-US" sz="727" dirty="0">
                <a:solidFill>
                  <a:srgbClr val="E8E8E8"/>
                </a:solidFill>
              </a:rPr>
              <a:t> Seu desempenho superior deve ser estudado e </a:t>
            </a:r>
            <a:pPr algn="l" indent="0" marL="0">
              <a:lnSpc>
                <a:spcPts val="1300"/>
              </a:lnSpc>
              <a:buNone/>
            </a:pPr>
            <a:r>
              <a:rPr lang="en-US" sz="727" dirty="0">
                <a:solidFill>
                  <a:srgbClr val="E8E8E8"/>
                </a:solidFill>
              </a:rPr>
              <a:t>replicado nos demais aviários da cooperativa</a:t>
            </a:r>
            <a:endParaRPr lang="en-US" sz="683" dirty="0"/>
          </a:p>
        </p:txBody>
      </p:sp>
      <p:sp>
        <p:nvSpPr>
          <p:cNvPr id="21" name="Shape 16"/>
          <p:cNvSpPr/>
          <p:nvPr/>
        </p:nvSpPr>
        <p:spPr>
          <a:xfrm>
            <a:off x="3700463" y="4063315"/>
            <a:ext cx="5014913" cy="1080046"/>
          </a:xfrm>
          <a:prstGeom prst="rect">
            <a:avLst/>
          </a:prstGeom>
          <a:solidFill>
            <a:srgbClr val="7CB342">
              <a:alpha val="10000"/>
            </a:srgbClr>
          </a:solidFill>
          <a:ln/>
        </p:spPr>
      </p:sp>
      <p:sp>
        <p:nvSpPr>
          <p:cNvPr id="22" name="Shape 17"/>
          <p:cNvSpPr/>
          <p:nvPr/>
        </p:nvSpPr>
        <p:spPr>
          <a:xfrm>
            <a:off x="3700463" y="4063315"/>
            <a:ext cx="28575" cy="1080046"/>
          </a:xfrm>
          <a:prstGeom prst="rect">
            <a:avLst/>
          </a:prstGeom>
          <a:solidFill>
            <a:srgbClr val="F5A623"/>
          </a:solidFill>
          <a:ln/>
        </p:spPr>
      </p:sp>
      <p:sp>
        <p:nvSpPr>
          <p:cNvPr id="23" name="Text 18"/>
          <p:cNvSpPr/>
          <p:nvPr/>
        </p:nvSpPr>
        <p:spPr>
          <a:xfrm>
            <a:off x="3771900" y="4134752"/>
            <a:ext cx="4872038"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 Mensagem Final</a:t>
            </a:r>
            <a:endParaRPr lang="en-US" sz="784" dirty="0"/>
          </a:p>
        </p:txBody>
      </p:sp>
      <p:sp>
        <p:nvSpPr>
          <p:cNvPr id="24" name="Text 19"/>
          <p:cNvSpPr/>
          <p:nvPr/>
        </p:nvSpPr>
        <p:spPr>
          <a:xfrm>
            <a:off x="3771900" y="4391927"/>
            <a:ext cx="4872038" cy="679996"/>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A transformação digital na avicultura, através de IoT e análise de dados, não é apenas uma tendência </a:t>
            </a:r>
            <a:pPr algn="l" indent="0" marL="0">
              <a:lnSpc>
                <a:spcPts val="1300"/>
              </a:lnSpc>
              <a:buNone/>
            </a:pPr>
            <a:r>
              <a:rPr lang="en-US" sz="727" dirty="0">
                <a:solidFill>
                  <a:srgbClr val="E8E8E8"/>
                </a:solidFill>
              </a:rPr>
              <a:t>tecnológica, mas uma </a:t>
            </a:r>
            <a:pPr algn="l" indent="0" marL="0">
              <a:lnSpc>
                <a:spcPts val="1300"/>
              </a:lnSpc>
              <a:buNone/>
            </a:pPr>
            <a:r>
              <a:rPr lang="en-US" sz="683" b="1" dirty="0">
                <a:solidFill>
                  <a:srgbClr val="F5A623"/>
                </a:solidFill>
              </a:rPr>
              <a:t>necessidade competitiva</a:t>
            </a:r>
            <a:pPr algn="l" indent="0" marL="0">
              <a:lnSpc>
                <a:spcPts val="1300"/>
              </a:lnSpc>
              <a:buNone/>
            </a:pPr>
            <a:r>
              <a:rPr lang="en-US" sz="727" dirty="0">
                <a:solidFill>
                  <a:srgbClr val="E8E8E8"/>
                </a:solidFill>
              </a:rPr>
              <a:t>. Os produtores que investirem em eficiência </a:t>
            </a:r>
            <a:pPr algn="l" indent="0" marL="0">
              <a:lnSpc>
                <a:spcPts val="1300"/>
              </a:lnSpc>
              <a:buNone/>
            </a:pPr>
            <a:r>
              <a:rPr lang="en-US" sz="727" dirty="0">
                <a:solidFill>
                  <a:srgbClr val="E8E8E8"/>
                </a:solidFill>
              </a:rPr>
              <a:t>energética e gestão baseada em dados estarão melhor posicionados para enfrentar os desafios de </a:t>
            </a:r>
            <a:pPr algn="l" indent="0" marL="0">
              <a:lnSpc>
                <a:spcPts val="1300"/>
              </a:lnSpc>
              <a:buNone/>
            </a:pPr>
            <a:r>
              <a:rPr lang="en-US" sz="727" dirty="0">
                <a:solidFill>
                  <a:srgbClr val="E8E8E8"/>
                </a:solidFill>
              </a:rPr>
              <a:t>custos crescentes e demandas por sustentabilidade.</a:t>
            </a:r>
            <a:endParaRPr lang="en-US" sz="72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428625" y="993735"/>
            <a:ext cx="4722800" cy="891490"/>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C8E86C"/>
                </a:solidFill>
              </a:rPr>
              <a:t>Dados IoT revelam oportunidades de eficiência energética em 5 aviários integrados</a:t>
            </a:r>
            <a:endParaRPr lang="en-US" sz="1602" dirty="0"/>
          </a:p>
        </p:txBody>
      </p:sp>
      <p:sp>
        <p:nvSpPr>
          <p:cNvPr id="5" name="Text 1"/>
          <p:cNvSpPr/>
          <p:nvPr/>
        </p:nvSpPr>
        <p:spPr>
          <a:xfrm>
            <a:off x="428625" y="2099537"/>
            <a:ext cx="4722800" cy="971522"/>
          </a:xfrm>
          <a:prstGeom prst="rect">
            <a:avLst/>
          </a:prstGeom>
          <a:noFill/>
          <a:ln/>
        </p:spPr>
        <p:txBody>
          <a:bodyPr wrap="square" lIns="0" tIns="0" rIns="0" bIns="0" rtlCol="0" anchor="t">
            <a:spAutoFit/>
          </a:bodyPr>
          <a:lstStyle/>
          <a:p>
            <a:pPr algn="l" indent="0" marL="0">
              <a:lnSpc>
                <a:spcPts val="1500"/>
              </a:lnSpc>
              <a:buNone/>
            </a:pPr>
            <a:r>
              <a:rPr lang="en-US" sz="834" dirty="0">
                <a:solidFill>
                  <a:srgbClr val="E8E8E8"/>
                </a:solidFill>
              </a:rPr>
              <a:t>O consumo de energia elétrica representa um dos principais custos operacionais na avicultura de corte, impactando diretamente a rentabilidade dos produtores integrados. Esta análise exploratória examina dados coletados por sensores IoT em 5 aviários de produtores vinculados à C.Vale Cooperativa Agroindustrial, abrangendo 53 lotes de criação e 2.280 registros diários ao longo de ciclos completos de 49 dias.</a:t>
            </a:r>
            <a:endParaRPr lang="en-US" sz="834" dirty="0"/>
          </a:p>
        </p:txBody>
      </p:sp>
      <p:sp>
        <p:nvSpPr>
          <p:cNvPr id="6" name="Text 2"/>
          <p:cNvSpPr/>
          <p:nvPr/>
        </p:nvSpPr>
        <p:spPr>
          <a:xfrm>
            <a:off x="428625" y="3249653"/>
            <a:ext cx="472280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Objetivos Principais:</a:t>
            </a:r>
            <a:endParaRPr lang="en-US" sz="885" dirty="0"/>
          </a:p>
        </p:txBody>
      </p:sp>
      <p:sp>
        <p:nvSpPr>
          <p:cNvPr id="7" name="Text 3"/>
          <p:cNvSpPr/>
          <p:nvPr/>
        </p:nvSpPr>
        <p:spPr>
          <a:xfrm>
            <a:off x="428625" y="3549690"/>
            <a:ext cx="4722800" cy="171450"/>
          </a:xfrm>
          <a:prstGeom prst="rect">
            <a:avLst/>
          </a:prstGeom>
          <a:noFill/>
          <a:ln/>
        </p:spPr>
        <p:txBody>
          <a:bodyPr wrap="none" lIns="212598" tIns="0" rIns="0" bIns="0" rtlCol="0" anchor="t">
            <a:spAutoFit/>
          </a:bodyPr>
          <a:lstStyle/>
          <a:p>
            <a:pPr algn="l" indent="0" marL="0">
              <a:lnSpc>
                <a:spcPts val="1400"/>
              </a:lnSpc>
              <a:buNone/>
            </a:pPr>
            <a:r>
              <a:rPr lang="en-US" sz="780" dirty="0">
                <a:solidFill>
                  <a:srgbClr val="E8E8E8"/>
                </a:solidFill>
              </a:rPr>
              <a:t>Identificar padrões de consumo de energia ao longo do ciclo de vida dos frangos</a:t>
            </a:r>
            <a:endParaRPr lang="en-US" sz="780" dirty="0"/>
          </a:p>
        </p:txBody>
      </p:sp>
      <p:sp>
        <p:nvSpPr>
          <p:cNvPr id="8" name="Text 4"/>
          <p:cNvSpPr/>
          <p:nvPr/>
        </p:nvSpPr>
        <p:spPr>
          <a:xfrm>
            <a:off x="428625" y="3806865"/>
            <a:ext cx="4722800" cy="171450"/>
          </a:xfrm>
          <a:prstGeom prst="rect">
            <a:avLst/>
          </a:prstGeom>
          <a:noFill/>
          <a:ln/>
        </p:spPr>
        <p:txBody>
          <a:bodyPr wrap="none" lIns="212598" tIns="0" rIns="0" bIns="0" rtlCol="0" anchor="t">
            <a:spAutoFit/>
          </a:bodyPr>
          <a:lstStyle/>
          <a:p>
            <a:pPr algn="l" indent="0" marL="0">
              <a:lnSpc>
                <a:spcPts val="1400"/>
              </a:lnSpc>
              <a:buNone/>
            </a:pPr>
            <a:r>
              <a:rPr lang="en-US" sz="780" dirty="0">
                <a:solidFill>
                  <a:srgbClr val="E8E8E8"/>
                </a:solidFill>
              </a:rPr>
              <a:t>Comparar a eficiência energética entre diferentes aviários</a:t>
            </a:r>
            <a:endParaRPr lang="en-US" sz="780" dirty="0"/>
          </a:p>
        </p:txBody>
      </p:sp>
      <p:sp>
        <p:nvSpPr>
          <p:cNvPr id="9" name="Text 5"/>
          <p:cNvSpPr/>
          <p:nvPr/>
        </p:nvSpPr>
        <p:spPr>
          <a:xfrm>
            <a:off x="428625" y="4064040"/>
            <a:ext cx="4722800" cy="171450"/>
          </a:xfrm>
          <a:prstGeom prst="rect">
            <a:avLst/>
          </a:prstGeom>
          <a:noFill/>
          <a:ln/>
        </p:spPr>
        <p:txBody>
          <a:bodyPr wrap="none" lIns="212598" tIns="0" rIns="0" bIns="0" rtlCol="0" anchor="t">
            <a:spAutoFit/>
          </a:bodyPr>
          <a:lstStyle/>
          <a:p>
            <a:pPr algn="l" indent="0" marL="0">
              <a:lnSpc>
                <a:spcPts val="1400"/>
              </a:lnSpc>
              <a:buNone/>
            </a:pPr>
            <a:r>
              <a:rPr lang="en-US" sz="780" dirty="0">
                <a:solidFill>
                  <a:srgbClr val="E8E8E8"/>
                </a:solidFill>
              </a:rPr>
              <a:t>Correlacionar o uso de energia com indicadores-chave de produção</a:t>
            </a:r>
            <a:endParaRPr lang="en-US" sz="780" dirty="0"/>
          </a:p>
        </p:txBody>
      </p:sp>
      <p:sp>
        <p:nvSpPr>
          <p:cNvPr id="10" name="Text 6"/>
          <p:cNvSpPr/>
          <p:nvPr/>
        </p:nvSpPr>
        <p:spPr>
          <a:xfrm>
            <a:off x="428625" y="4321215"/>
            <a:ext cx="4722800" cy="171450"/>
          </a:xfrm>
          <a:prstGeom prst="rect">
            <a:avLst/>
          </a:prstGeom>
          <a:noFill/>
          <a:ln/>
        </p:spPr>
        <p:txBody>
          <a:bodyPr wrap="none" lIns="212598" tIns="0" rIns="0" bIns="0" rtlCol="0" anchor="t">
            <a:spAutoFit/>
          </a:bodyPr>
          <a:lstStyle/>
          <a:p>
            <a:pPr algn="l" indent="0" marL="0">
              <a:lnSpc>
                <a:spcPts val="1400"/>
              </a:lnSpc>
              <a:buNone/>
            </a:pPr>
            <a:r>
              <a:rPr lang="en-US" sz="780" dirty="0">
                <a:solidFill>
                  <a:srgbClr val="E8E8E8"/>
                </a:solidFill>
              </a:rPr>
              <a:t>Quantificar oportunidades de economia e fornecer recomendações práticas</a:t>
            </a:r>
            <a:endParaRPr lang="en-US" sz="780" dirty="0"/>
          </a:p>
        </p:txBody>
      </p:sp>
      <p:sp>
        <p:nvSpPr>
          <p:cNvPr id="11" name="Text 7"/>
          <p:cNvSpPr/>
          <p:nvPr/>
        </p:nvSpPr>
        <p:spPr>
          <a:xfrm>
            <a:off x="428625" y="3549690"/>
            <a:ext cx="64294" cy="205718"/>
          </a:xfrm>
          <a:prstGeom prst="rect">
            <a:avLst/>
          </a:prstGeom>
          <a:noFill/>
          <a:ln/>
        </p:spPr>
        <p:txBody>
          <a:bodyPr wrap="none" lIns="0" tIns="0" rIns="0" bIns="0" rtlCol="0" anchor="t">
            <a:spAutoFit/>
          </a:bodyPr>
          <a:lstStyle/>
          <a:p>
            <a:pPr algn="l" indent="0" marL="0">
              <a:lnSpc>
                <a:spcPts val="1600"/>
              </a:lnSpc>
              <a:buNone/>
            </a:pPr>
            <a:r>
              <a:rPr lang="en-US" sz="942" dirty="0">
                <a:solidFill>
                  <a:srgbClr val="7CB342"/>
                </a:solidFill>
              </a:rPr>
              <a:t>▸</a:t>
            </a:r>
            <a:endParaRPr lang="en-US" sz="942" dirty="0"/>
          </a:p>
        </p:txBody>
      </p:sp>
      <p:sp>
        <p:nvSpPr>
          <p:cNvPr id="12" name="Text 8"/>
          <p:cNvSpPr/>
          <p:nvPr/>
        </p:nvSpPr>
        <p:spPr>
          <a:xfrm>
            <a:off x="428625" y="3806865"/>
            <a:ext cx="64294" cy="205718"/>
          </a:xfrm>
          <a:prstGeom prst="rect">
            <a:avLst/>
          </a:prstGeom>
          <a:noFill/>
          <a:ln/>
        </p:spPr>
        <p:txBody>
          <a:bodyPr wrap="none" lIns="0" tIns="0" rIns="0" bIns="0" rtlCol="0" anchor="t">
            <a:spAutoFit/>
          </a:bodyPr>
          <a:lstStyle/>
          <a:p>
            <a:pPr algn="l" indent="0" marL="0">
              <a:lnSpc>
                <a:spcPts val="1600"/>
              </a:lnSpc>
              <a:buNone/>
            </a:pPr>
            <a:r>
              <a:rPr lang="en-US" sz="942" dirty="0">
                <a:solidFill>
                  <a:srgbClr val="7CB342"/>
                </a:solidFill>
              </a:rPr>
              <a:t>▸</a:t>
            </a:r>
            <a:endParaRPr lang="en-US" sz="942" dirty="0"/>
          </a:p>
        </p:txBody>
      </p:sp>
      <p:sp>
        <p:nvSpPr>
          <p:cNvPr id="13" name="Text 9"/>
          <p:cNvSpPr/>
          <p:nvPr/>
        </p:nvSpPr>
        <p:spPr>
          <a:xfrm>
            <a:off x="428625" y="4064040"/>
            <a:ext cx="64294" cy="205718"/>
          </a:xfrm>
          <a:prstGeom prst="rect">
            <a:avLst/>
          </a:prstGeom>
          <a:noFill/>
          <a:ln/>
        </p:spPr>
        <p:txBody>
          <a:bodyPr wrap="none" lIns="0" tIns="0" rIns="0" bIns="0" rtlCol="0" anchor="t">
            <a:spAutoFit/>
          </a:bodyPr>
          <a:lstStyle/>
          <a:p>
            <a:pPr algn="l" indent="0" marL="0">
              <a:lnSpc>
                <a:spcPts val="1600"/>
              </a:lnSpc>
              <a:buNone/>
            </a:pPr>
            <a:r>
              <a:rPr lang="en-US" sz="942" dirty="0">
                <a:solidFill>
                  <a:srgbClr val="7CB342"/>
                </a:solidFill>
              </a:rPr>
              <a:t>▸</a:t>
            </a:r>
            <a:endParaRPr lang="en-US" sz="942" dirty="0"/>
          </a:p>
        </p:txBody>
      </p:sp>
      <p:sp>
        <p:nvSpPr>
          <p:cNvPr id="14" name="Text 10"/>
          <p:cNvSpPr/>
          <p:nvPr/>
        </p:nvSpPr>
        <p:spPr>
          <a:xfrm>
            <a:off x="428625" y="4321215"/>
            <a:ext cx="64294" cy="205718"/>
          </a:xfrm>
          <a:prstGeom prst="rect">
            <a:avLst/>
          </a:prstGeom>
          <a:noFill/>
          <a:ln/>
        </p:spPr>
        <p:txBody>
          <a:bodyPr wrap="none" lIns="0" tIns="0" rIns="0" bIns="0" rtlCol="0" anchor="t">
            <a:spAutoFit/>
          </a:bodyPr>
          <a:lstStyle/>
          <a:p>
            <a:pPr algn="l" indent="0" marL="0">
              <a:lnSpc>
                <a:spcPts val="1600"/>
              </a:lnSpc>
              <a:buNone/>
            </a:pPr>
            <a:r>
              <a:rPr lang="en-US" sz="942" dirty="0">
                <a:solidFill>
                  <a:srgbClr val="7CB342"/>
                </a:solidFill>
              </a:rPr>
              <a:t>▸</a:t>
            </a:r>
            <a:endParaRPr lang="en-US" sz="942" dirty="0"/>
          </a:p>
        </p:txBody>
      </p:sp>
      <p:pic>
        <p:nvPicPr>
          <p:cNvPr id="15" name="Image 1" descr="preencoded.png">    </p:cNvPr>
          <p:cNvPicPr>
            <a:picLocks noChangeAspect="1"/>
          </p:cNvPicPr>
          <p:nvPr/>
        </p:nvPicPr>
        <p:blipFill>
          <a:blip r:embed="rId2"/>
          <a:stretch>
            <a:fillRect/>
          </a:stretch>
        </p:blipFill>
        <p:spPr>
          <a:xfrm>
            <a:off x="5365738" y="0"/>
            <a:ext cx="3778262"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342900"/>
          </a:xfrm>
          <a:prstGeom prst="rect">
            <a:avLst/>
          </a:prstGeom>
          <a:noFill/>
          <a:ln/>
        </p:spPr>
        <p:txBody>
          <a:bodyPr wrap="none" lIns="510286" tIns="0" rIns="0" bIns="0" rtlCol="0" anchor="t">
            <a:spAutoFit/>
          </a:bodyPr>
          <a:lstStyle/>
          <a:p>
            <a:pPr algn="l" indent="0" marL="0">
              <a:lnSpc>
                <a:spcPts val="2700"/>
              </a:lnSpc>
              <a:buNone/>
            </a:pPr>
            <a:r>
              <a:rPr lang="en-US" sz="1602" b="1" dirty="0">
                <a:solidFill>
                  <a:srgbClr val="C8E86C"/>
                </a:solidFill>
              </a:rPr>
              <a:t>Dataset robusto com 2.280 registros diários de 53 lotes em 5 aviários</a:t>
            </a:r>
            <a:endParaRPr lang="en-US" sz="1602" dirty="0"/>
          </a:p>
        </p:txBody>
      </p:sp>
      <p:sp>
        <p:nvSpPr>
          <p:cNvPr id="5" name="Shape 1"/>
          <p:cNvSpPr/>
          <p:nvPr/>
        </p:nvSpPr>
        <p:spPr>
          <a:xfrm>
            <a:off x="428625" y="1057275"/>
            <a:ext cx="1928813" cy="1971675"/>
          </a:xfrm>
          <a:prstGeom prst="rect">
            <a:avLst/>
          </a:prstGeom>
          <a:solidFill>
            <a:srgbClr val="7CB342">
              <a:alpha val="10000"/>
            </a:srgbClr>
          </a:solidFill>
          <a:ln/>
        </p:spPr>
      </p:sp>
      <p:sp>
        <p:nvSpPr>
          <p:cNvPr id="6" name="Shape 2"/>
          <p:cNvSpPr/>
          <p:nvPr/>
        </p:nvSpPr>
        <p:spPr>
          <a:xfrm>
            <a:off x="428625" y="1057275"/>
            <a:ext cx="28575" cy="1971675"/>
          </a:xfrm>
          <a:prstGeom prst="rect">
            <a:avLst/>
          </a:prstGeom>
          <a:solidFill>
            <a:srgbClr val="7CB342"/>
          </a:solidFill>
          <a:ln/>
        </p:spPr>
      </p:sp>
      <p:sp>
        <p:nvSpPr>
          <p:cNvPr id="7" name="Text 3"/>
          <p:cNvSpPr/>
          <p:nvPr/>
        </p:nvSpPr>
        <p:spPr>
          <a:xfrm>
            <a:off x="571500" y="1799499"/>
            <a:ext cx="1643063"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8E86C"/>
                </a:solidFill>
              </a:rPr>
              <a:t>2.280</a:t>
            </a:r>
            <a:endParaRPr lang="en-US" sz="1397" dirty="0"/>
          </a:p>
        </p:txBody>
      </p:sp>
      <p:sp>
        <p:nvSpPr>
          <p:cNvPr id="8" name="Text 4"/>
          <p:cNvSpPr/>
          <p:nvPr/>
        </p:nvSpPr>
        <p:spPr>
          <a:xfrm>
            <a:off x="571500" y="2156687"/>
            <a:ext cx="1643063" cy="130011"/>
          </a:xfrm>
          <a:prstGeom prst="rect">
            <a:avLst/>
          </a:prstGeom>
          <a:noFill/>
          <a:ln/>
        </p:spPr>
        <p:txBody>
          <a:bodyPr wrap="none" lIns="0" tIns="0" rIns="0" bIns="0" rtlCol="0" anchor="t">
            <a:spAutoFit/>
          </a:bodyPr>
          <a:lstStyle/>
          <a:p>
            <a:pPr algn="l" indent="0" marL="0">
              <a:lnSpc>
                <a:spcPts val="1000"/>
              </a:lnSpc>
              <a:buNone/>
            </a:pPr>
            <a:r>
              <a:rPr lang="en-US" sz="674" dirty="0">
                <a:solidFill>
                  <a:srgbClr val="E8E8E8"/>
                </a:solidFill>
              </a:rPr>
              <a:t>Registros Diários Analisados</a:t>
            </a:r>
            <a:endParaRPr lang="en-US" sz="674" dirty="0"/>
          </a:p>
        </p:txBody>
      </p:sp>
      <p:sp>
        <p:nvSpPr>
          <p:cNvPr id="9" name="Shape 5"/>
          <p:cNvSpPr/>
          <p:nvPr/>
        </p:nvSpPr>
        <p:spPr>
          <a:xfrm>
            <a:off x="2500313" y="1057275"/>
            <a:ext cx="1928813" cy="1971675"/>
          </a:xfrm>
          <a:prstGeom prst="rect">
            <a:avLst/>
          </a:prstGeom>
          <a:solidFill>
            <a:srgbClr val="7CB342">
              <a:alpha val="10000"/>
            </a:srgbClr>
          </a:solidFill>
          <a:ln/>
        </p:spPr>
      </p:sp>
      <p:sp>
        <p:nvSpPr>
          <p:cNvPr id="10" name="Shape 6"/>
          <p:cNvSpPr/>
          <p:nvPr/>
        </p:nvSpPr>
        <p:spPr>
          <a:xfrm>
            <a:off x="2500313" y="1057275"/>
            <a:ext cx="28575" cy="1971675"/>
          </a:xfrm>
          <a:prstGeom prst="rect">
            <a:avLst/>
          </a:prstGeom>
          <a:solidFill>
            <a:srgbClr val="7CB342"/>
          </a:solidFill>
          <a:ln/>
        </p:spPr>
      </p:sp>
      <p:sp>
        <p:nvSpPr>
          <p:cNvPr id="11" name="Text 7"/>
          <p:cNvSpPr/>
          <p:nvPr/>
        </p:nvSpPr>
        <p:spPr>
          <a:xfrm>
            <a:off x="2643188" y="1799499"/>
            <a:ext cx="1643063"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8E86C"/>
                </a:solidFill>
              </a:rPr>
              <a:t>53</a:t>
            </a:r>
            <a:endParaRPr lang="en-US" sz="1397" dirty="0"/>
          </a:p>
        </p:txBody>
      </p:sp>
      <p:sp>
        <p:nvSpPr>
          <p:cNvPr id="12" name="Text 8"/>
          <p:cNvSpPr/>
          <p:nvPr/>
        </p:nvSpPr>
        <p:spPr>
          <a:xfrm>
            <a:off x="2643188" y="2156687"/>
            <a:ext cx="1643063" cy="130011"/>
          </a:xfrm>
          <a:prstGeom prst="rect">
            <a:avLst/>
          </a:prstGeom>
          <a:noFill/>
          <a:ln/>
        </p:spPr>
        <p:txBody>
          <a:bodyPr wrap="none" lIns="0" tIns="0" rIns="0" bIns="0" rtlCol="0" anchor="t">
            <a:spAutoFit/>
          </a:bodyPr>
          <a:lstStyle/>
          <a:p>
            <a:pPr algn="l" indent="0" marL="0">
              <a:lnSpc>
                <a:spcPts val="1000"/>
              </a:lnSpc>
              <a:buNone/>
            </a:pPr>
            <a:r>
              <a:rPr lang="en-US" sz="674" dirty="0">
                <a:solidFill>
                  <a:srgbClr val="E8E8E8"/>
                </a:solidFill>
              </a:rPr>
              <a:t>Lotes de Criação</a:t>
            </a:r>
            <a:endParaRPr lang="en-US" sz="674" dirty="0"/>
          </a:p>
        </p:txBody>
      </p:sp>
      <p:sp>
        <p:nvSpPr>
          <p:cNvPr id="13" name="Shape 9"/>
          <p:cNvSpPr/>
          <p:nvPr/>
        </p:nvSpPr>
        <p:spPr>
          <a:xfrm>
            <a:off x="428625" y="3171825"/>
            <a:ext cx="1928813" cy="1971675"/>
          </a:xfrm>
          <a:prstGeom prst="rect">
            <a:avLst/>
          </a:prstGeom>
          <a:solidFill>
            <a:srgbClr val="7CB342">
              <a:alpha val="10000"/>
            </a:srgbClr>
          </a:solidFill>
          <a:ln/>
        </p:spPr>
      </p:sp>
      <p:sp>
        <p:nvSpPr>
          <p:cNvPr id="14" name="Shape 10"/>
          <p:cNvSpPr/>
          <p:nvPr/>
        </p:nvSpPr>
        <p:spPr>
          <a:xfrm>
            <a:off x="428625" y="3171825"/>
            <a:ext cx="28575" cy="1971675"/>
          </a:xfrm>
          <a:prstGeom prst="rect">
            <a:avLst/>
          </a:prstGeom>
          <a:solidFill>
            <a:srgbClr val="7CB342"/>
          </a:solidFill>
          <a:ln/>
        </p:spPr>
      </p:sp>
      <p:sp>
        <p:nvSpPr>
          <p:cNvPr id="15" name="Text 11"/>
          <p:cNvSpPr/>
          <p:nvPr/>
        </p:nvSpPr>
        <p:spPr>
          <a:xfrm>
            <a:off x="571500" y="3914049"/>
            <a:ext cx="1643063"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8E86C"/>
                </a:solidFill>
              </a:rPr>
              <a:t>5</a:t>
            </a:r>
            <a:endParaRPr lang="en-US" sz="1397" dirty="0"/>
          </a:p>
        </p:txBody>
      </p:sp>
      <p:sp>
        <p:nvSpPr>
          <p:cNvPr id="16" name="Text 12"/>
          <p:cNvSpPr/>
          <p:nvPr/>
        </p:nvSpPr>
        <p:spPr>
          <a:xfrm>
            <a:off x="571500" y="4271237"/>
            <a:ext cx="1643063" cy="130011"/>
          </a:xfrm>
          <a:prstGeom prst="rect">
            <a:avLst/>
          </a:prstGeom>
          <a:noFill/>
          <a:ln/>
        </p:spPr>
        <p:txBody>
          <a:bodyPr wrap="none" lIns="0" tIns="0" rIns="0" bIns="0" rtlCol="0" anchor="t">
            <a:spAutoFit/>
          </a:bodyPr>
          <a:lstStyle/>
          <a:p>
            <a:pPr algn="l" indent="0" marL="0">
              <a:lnSpc>
                <a:spcPts val="1000"/>
              </a:lnSpc>
              <a:buNone/>
            </a:pPr>
            <a:r>
              <a:rPr lang="en-US" sz="674" dirty="0">
                <a:solidFill>
                  <a:srgbClr val="E8E8E8"/>
                </a:solidFill>
              </a:rPr>
              <a:t>Aviários Integrados</a:t>
            </a:r>
            <a:endParaRPr lang="en-US" sz="674" dirty="0"/>
          </a:p>
        </p:txBody>
      </p:sp>
      <p:sp>
        <p:nvSpPr>
          <p:cNvPr id="17" name="Shape 13"/>
          <p:cNvSpPr/>
          <p:nvPr/>
        </p:nvSpPr>
        <p:spPr>
          <a:xfrm>
            <a:off x="2500313" y="3171825"/>
            <a:ext cx="1928813" cy="1971675"/>
          </a:xfrm>
          <a:prstGeom prst="rect">
            <a:avLst/>
          </a:prstGeom>
          <a:solidFill>
            <a:srgbClr val="7CB342">
              <a:alpha val="10000"/>
            </a:srgbClr>
          </a:solidFill>
          <a:ln/>
        </p:spPr>
      </p:sp>
      <p:sp>
        <p:nvSpPr>
          <p:cNvPr id="18" name="Shape 14"/>
          <p:cNvSpPr/>
          <p:nvPr/>
        </p:nvSpPr>
        <p:spPr>
          <a:xfrm>
            <a:off x="2500313" y="3171825"/>
            <a:ext cx="28575" cy="1971675"/>
          </a:xfrm>
          <a:prstGeom prst="rect">
            <a:avLst/>
          </a:prstGeom>
          <a:solidFill>
            <a:srgbClr val="7CB342"/>
          </a:solidFill>
          <a:ln/>
        </p:spPr>
      </p:sp>
      <p:sp>
        <p:nvSpPr>
          <p:cNvPr id="19" name="Text 15"/>
          <p:cNvSpPr/>
          <p:nvPr/>
        </p:nvSpPr>
        <p:spPr>
          <a:xfrm>
            <a:off x="2643188" y="3914049"/>
            <a:ext cx="1643063" cy="300038"/>
          </a:xfrm>
          <a:prstGeom prst="rect">
            <a:avLst/>
          </a:prstGeom>
          <a:noFill/>
          <a:ln/>
        </p:spPr>
        <p:txBody>
          <a:bodyPr wrap="none" lIns="0" tIns="0" rIns="0" bIns="0" rtlCol="0" anchor="t">
            <a:spAutoFit/>
          </a:bodyPr>
          <a:lstStyle/>
          <a:p>
            <a:pPr algn="l" indent="0" marL="0">
              <a:lnSpc>
                <a:spcPts val="2400"/>
              </a:lnSpc>
              <a:buNone/>
            </a:pPr>
            <a:r>
              <a:rPr lang="en-US" sz="1397" b="1" dirty="0">
                <a:solidFill>
                  <a:srgbClr val="C8E86C"/>
                </a:solidFill>
              </a:rPr>
              <a:t>49</a:t>
            </a:r>
            <a:endParaRPr lang="en-US" sz="1397" dirty="0"/>
          </a:p>
        </p:txBody>
      </p:sp>
      <p:sp>
        <p:nvSpPr>
          <p:cNvPr id="20" name="Text 16"/>
          <p:cNvSpPr/>
          <p:nvPr/>
        </p:nvSpPr>
        <p:spPr>
          <a:xfrm>
            <a:off x="2643188" y="4271237"/>
            <a:ext cx="1643063" cy="130011"/>
          </a:xfrm>
          <a:prstGeom prst="rect">
            <a:avLst/>
          </a:prstGeom>
          <a:noFill/>
          <a:ln/>
        </p:spPr>
        <p:txBody>
          <a:bodyPr wrap="none" lIns="0" tIns="0" rIns="0" bIns="0" rtlCol="0" anchor="t">
            <a:spAutoFit/>
          </a:bodyPr>
          <a:lstStyle/>
          <a:p>
            <a:pPr algn="l" indent="0" marL="0">
              <a:lnSpc>
                <a:spcPts val="1000"/>
              </a:lnSpc>
              <a:buNone/>
            </a:pPr>
            <a:r>
              <a:rPr lang="en-US" sz="674" dirty="0">
                <a:solidFill>
                  <a:srgbClr val="E8E8E8"/>
                </a:solidFill>
              </a:rPr>
              <a:t>Dias por Ciclo</a:t>
            </a:r>
            <a:endParaRPr lang="en-US" sz="674" dirty="0"/>
          </a:p>
        </p:txBody>
      </p:sp>
      <p:sp>
        <p:nvSpPr>
          <p:cNvPr id="21" name="Text 17"/>
          <p:cNvSpPr/>
          <p:nvPr/>
        </p:nvSpPr>
        <p:spPr>
          <a:xfrm>
            <a:off x="4714875" y="1057275"/>
            <a:ext cx="4000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Distribuição por Aviário</a:t>
            </a:r>
            <a:endParaRPr lang="en-US" sz="784" dirty="0"/>
          </a:p>
        </p:txBody>
      </p:sp>
      <p:sp>
        <p:nvSpPr>
          <p:cNvPr id="22" name="Shape 18"/>
          <p:cNvSpPr/>
          <p:nvPr/>
        </p:nvSpPr>
        <p:spPr>
          <a:xfrm>
            <a:off x="4714875" y="1335881"/>
            <a:ext cx="1310627" cy="317897"/>
          </a:xfrm>
          <a:prstGeom prst="rect">
            <a:avLst/>
          </a:prstGeom>
          <a:solidFill>
            <a:srgbClr val="C5E86C">
              <a:alpha val="15000"/>
            </a:srgbClr>
          </a:solidFill>
          <a:ln/>
        </p:spPr>
      </p:sp>
      <p:sp>
        <p:nvSpPr>
          <p:cNvPr id="23" name="Shape 19"/>
          <p:cNvSpPr/>
          <p:nvPr/>
        </p:nvSpPr>
        <p:spPr>
          <a:xfrm>
            <a:off x="4714875" y="1639491"/>
            <a:ext cx="1310627" cy="14288"/>
          </a:xfrm>
          <a:prstGeom prst="rect">
            <a:avLst/>
          </a:prstGeom>
          <a:solidFill>
            <a:srgbClr val="7CB342"/>
          </a:solidFill>
          <a:ln/>
        </p:spPr>
      </p:sp>
      <p:sp>
        <p:nvSpPr>
          <p:cNvPr id="24" name="Text 20"/>
          <p:cNvSpPr/>
          <p:nvPr/>
        </p:nvSpPr>
        <p:spPr>
          <a:xfrm>
            <a:off x="4714875" y="1335881"/>
            <a:ext cx="1310627" cy="317897"/>
          </a:xfrm>
          <a:prstGeom prst="rect">
            <a:avLst/>
          </a:prstGeom>
          <a:noFill/>
          <a:ln/>
        </p:spPr>
        <p:txBody>
          <a:bodyPr wrap="square" lIns="102108" tIns="102108" rIns="102108" bIns="102108" rtlCol="0" anchor="ctr">
            <a:spAutoFit/>
          </a:bodyPr>
          <a:lstStyle/>
          <a:p>
            <a:pPr algn="l" indent="0" marL="0">
              <a:lnSpc>
                <a:spcPts val="1100"/>
              </a:lnSpc>
              <a:buNone/>
            </a:pPr>
            <a:r>
              <a:rPr lang="en-US" sz="634" b="1" dirty="0">
                <a:solidFill>
                  <a:srgbClr val="C8E86C"/>
                </a:solidFill>
              </a:rPr>
              <a:t>Aviário</a:t>
            </a:r>
            <a:endParaRPr lang="en-US" sz="634" dirty="0"/>
          </a:p>
        </p:txBody>
      </p:sp>
      <p:sp>
        <p:nvSpPr>
          <p:cNvPr id="25" name="Shape 21"/>
          <p:cNvSpPr/>
          <p:nvPr/>
        </p:nvSpPr>
        <p:spPr>
          <a:xfrm>
            <a:off x="6025502" y="1335881"/>
            <a:ext cx="1575588" cy="317897"/>
          </a:xfrm>
          <a:prstGeom prst="rect">
            <a:avLst/>
          </a:prstGeom>
          <a:solidFill>
            <a:srgbClr val="C5E86C">
              <a:alpha val="15000"/>
            </a:srgbClr>
          </a:solidFill>
          <a:ln/>
        </p:spPr>
      </p:sp>
      <p:sp>
        <p:nvSpPr>
          <p:cNvPr id="26" name="Shape 22"/>
          <p:cNvSpPr/>
          <p:nvPr/>
        </p:nvSpPr>
        <p:spPr>
          <a:xfrm>
            <a:off x="6025502" y="1639491"/>
            <a:ext cx="1575588" cy="14288"/>
          </a:xfrm>
          <a:prstGeom prst="rect">
            <a:avLst/>
          </a:prstGeom>
          <a:solidFill>
            <a:srgbClr val="7CB342"/>
          </a:solidFill>
          <a:ln/>
        </p:spPr>
      </p:sp>
      <p:sp>
        <p:nvSpPr>
          <p:cNvPr id="27" name="Text 23"/>
          <p:cNvSpPr/>
          <p:nvPr/>
        </p:nvSpPr>
        <p:spPr>
          <a:xfrm>
            <a:off x="6025502" y="1335881"/>
            <a:ext cx="1575588" cy="317897"/>
          </a:xfrm>
          <a:prstGeom prst="rect">
            <a:avLst/>
          </a:prstGeom>
          <a:noFill/>
          <a:ln/>
        </p:spPr>
        <p:txBody>
          <a:bodyPr wrap="square" lIns="102108" tIns="102108" rIns="102108" bIns="102108" rtlCol="0" anchor="ctr">
            <a:spAutoFit/>
          </a:bodyPr>
          <a:lstStyle/>
          <a:p>
            <a:pPr algn="l" indent="0" marL="0">
              <a:lnSpc>
                <a:spcPts val="1100"/>
              </a:lnSpc>
              <a:buNone/>
            </a:pPr>
            <a:r>
              <a:rPr lang="en-US" sz="634" b="1" dirty="0">
                <a:solidFill>
                  <a:srgbClr val="C8E86C"/>
                </a:solidFill>
              </a:rPr>
              <a:t>Área (m²)</a:t>
            </a:r>
            <a:endParaRPr lang="en-US" sz="634" dirty="0"/>
          </a:p>
        </p:txBody>
      </p:sp>
      <p:sp>
        <p:nvSpPr>
          <p:cNvPr id="28" name="Shape 24"/>
          <p:cNvSpPr/>
          <p:nvPr/>
        </p:nvSpPr>
        <p:spPr>
          <a:xfrm>
            <a:off x="7601090" y="1335881"/>
            <a:ext cx="1114285" cy="317897"/>
          </a:xfrm>
          <a:prstGeom prst="rect">
            <a:avLst/>
          </a:prstGeom>
          <a:solidFill>
            <a:srgbClr val="C5E86C">
              <a:alpha val="15000"/>
            </a:srgbClr>
          </a:solidFill>
          <a:ln/>
        </p:spPr>
      </p:sp>
      <p:sp>
        <p:nvSpPr>
          <p:cNvPr id="29" name="Shape 25"/>
          <p:cNvSpPr/>
          <p:nvPr/>
        </p:nvSpPr>
        <p:spPr>
          <a:xfrm>
            <a:off x="7601090" y="1639491"/>
            <a:ext cx="1114285" cy="14288"/>
          </a:xfrm>
          <a:prstGeom prst="rect">
            <a:avLst/>
          </a:prstGeom>
          <a:solidFill>
            <a:srgbClr val="7CB342"/>
          </a:solidFill>
          <a:ln/>
        </p:spPr>
      </p:sp>
      <p:sp>
        <p:nvSpPr>
          <p:cNvPr id="30" name="Text 26"/>
          <p:cNvSpPr/>
          <p:nvPr/>
        </p:nvSpPr>
        <p:spPr>
          <a:xfrm>
            <a:off x="7601090" y="1335881"/>
            <a:ext cx="1114285" cy="317897"/>
          </a:xfrm>
          <a:prstGeom prst="rect">
            <a:avLst/>
          </a:prstGeom>
          <a:noFill/>
          <a:ln/>
        </p:spPr>
        <p:txBody>
          <a:bodyPr wrap="square" lIns="102108" tIns="102108" rIns="102108" bIns="102108" rtlCol="0" anchor="ctr">
            <a:spAutoFit/>
          </a:bodyPr>
          <a:lstStyle/>
          <a:p>
            <a:pPr algn="l" indent="0" marL="0">
              <a:lnSpc>
                <a:spcPts val="1100"/>
              </a:lnSpc>
              <a:buNone/>
            </a:pPr>
            <a:r>
              <a:rPr lang="en-US" sz="634" b="1" dirty="0">
                <a:solidFill>
                  <a:srgbClr val="C8E86C"/>
                </a:solidFill>
              </a:rPr>
              <a:t>Lotes</a:t>
            </a:r>
            <a:endParaRPr lang="en-US" sz="634" dirty="0"/>
          </a:p>
        </p:txBody>
      </p:sp>
      <p:sp>
        <p:nvSpPr>
          <p:cNvPr id="31" name="Text 27"/>
          <p:cNvSpPr/>
          <p:nvPr/>
        </p:nvSpPr>
        <p:spPr>
          <a:xfrm>
            <a:off x="4714875" y="1646634"/>
            <a:ext cx="1310627" cy="285750"/>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170</a:t>
            </a:r>
            <a:endParaRPr lang="en-US" sz="674" dirty="0"/>
          </a:p>
        </p:txBody>
      </p:sp>
      <p:sp>
        <p:nvSpPr>
          <p:cNvPr id="32" name="Text 28"/>
          <p:cNvSpPr/>
          <p:nvPr/>
        </p:nvSpPr>
        <p:spPr>
          <a:xfrm>
            <a:off x="6025502" y="1646634"/>
            <a:ext cx="1575588" cy="285750"/>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1.440</a:t>
            </a:r>
            <a:endParaRPr lang="en-US" sz="674" dirty="0"/>
          </a:p>
        </p:txBody>
      </p:sp>
      <p:sp>
        <p:nvSpPr>
          <p:cNvPr id="33" name="Text 29"/>
          <p:cNvSpPr/>
          <p:nvPr/>
        </p:nvSpPr>
        <p:spPr>
          <a:xfrm>
            <a:off x="7601090" y="1646634"/>
            <a:ext cx="1114285" cy="285750"/>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10</a:t>
            </a:r>
            <a:endParaRPr lang="en-US" sz="674" dirty="0"/>
          </a:p>
        </p:txBody>
      </p:sp>
      <p:sp>
        <p:nvSpPr>
          <p:cNvPr id="34" name="Text 30"/>
          <p:cNvSpPr/>
          <p:nvPr/>
        </p:nvSpPr>
        <p:spPr>
          <a:xfrm>
            <a:off x="4714875" y="1932384"/>
            <a:ext cx="1310627"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171</a:t>
            </a:r>
            <a:endParaRPr lang="en-US" sz="674" dirty="0"/>
          </a:p>
        </p:txBody>
      </p:sp>
      <p:sp>
        <p:nvSpPr>
          <p:cNvPr id="35" name="Text 31"/>
          <p:cNvSpPr/>
          <p:nvPr/>
        </p:nvSpPr>
        <p:spPr>
          <a:xfrm>
            <a:off x="6025502" y="1932384"/>
            <a:ext cx="1575588"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1.440</a:t>
            </a:r>
            <a:endParaRPr lang="en-US" sz="674" dirty="0"/>
          </a:p>
        </p:txBody>
      </p:sp>
      <p:sp>
        <p:nvSpPr>
          <p:cNvPr id="36" name="Text 32"/>
          <p:cNvSpPr/>
          <p:nvPr/>
        </p:nvSpPr>
        <p:spPr>
          <a:xfrm>
            <a:off x="7601090" y="1932384"/>
            <a:ext cx="1114285"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9</a:t>
            </a:r>
            <a:endParaRPr lang="en-US" sz="674" dirty="0"/>
          </a:p>
        </p:txBody>
      </p:sp>
      <p:sp>
        <p:nvSpPr>
          <p:cNvPr id="37" name="Text 33"/>
          <p:cNvSpPr/>
          <p:nvPr/>
        </p:nvSpPr>
        <p:spPr>
          <a:xfrm>
            <a:off x="4714875" y="2221706"/>
            <a:ext cx="1310627"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785</a:t>
            </a:r>
            <a:endParaRPr lang="en-US" sz="674" dirty="0"/>
          </a:p>
        </p:txBody>
      </p:sp>
      <p:sp>
        <p:nvSpPr>
          <p:cNvPr id="38" name="Text 34"/>
          <p:cNvSpPr/>
          <p:nvPr/>
        </p:nvSpPr>
        <p:spPr>
          <a:xfrm>
            <a:off x="6025502" y="2221706"/>
            <a:ext cx="1575588"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2.250</a:t>
            </a:r>
            <a:endParaRPr lang="en-US" sz="674" dirty="0"/>
          </a:p>
        </p:txBody>
      </p:sp>
      <p:sp>
        <p:nvSpPr>
          <p:cNvPr id="39" name="Text 35"/>
          <p:cNvSpPr/>
          <p:nvPr/>
        </p:nvSpPr>
        <p:spPr>
          <a:xfrm>
            <a:off x="7601090" y="2221706"/>
            <a:ext cx="1114285"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7</a:t>
            </a:r>
            <a:endParaRPr lang="en-US" sz="674" dirty="0"/>
          </a:p>
        </p:txBody>
      </p:sp>
      <p:sp>
        <p:nvSpPr>
          <p:cNvPr id="40" name="Text 36"/>
          <p:cNvSpPr/>
          <p:nvPr/>
        </p:nvSpPr>
        <p:spPr>
          <a:xfrm>
            <a:off x="4714875" y="2511028"/>
            <a:ext cx="1310627"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883</a:t>
            </a:r>
            <a:endParaRPr lang="en-US" sz="674" dirty="0"/>
          </a:p>
        </p:txBody>
      </p:sp>
      <p:sp>
        <p:nvSpPr>
          <p:cNvPr id="41" name="Text 37"/>
          <p:cNvSpPr/>
          <p:nvPr/>
        </p:nvSpPr>
        <p:spPr>
          <a:xfrm>
            <a:off x="6025502" y="2511028"/>
            <a:ext cx="1575588"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2.250</a:t>
            </a:r>
            <a:endParaRPr lang="en-US" sz="674" dirty="0"/>
          </a:p>
        </p:txBody>
      </p:sp>
      <p:sp>
        <p:nvSpPr>
          <p:cNvPr id="42" name="Text 38"/>
          <p:cNvSpPr/>
          <p:nvPr/>
        </p:nvSpPr>
        <p:spPr>
          <a:xfrm>
            <a:off x="7601090" y="2511028"/>
            <a:ext cx="1114285"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9</a:t>
            </a:r>
            <a:endParaRPr lang="en-US" sz="674" dirty="0"/>
          </a:p>
        </p:txBody>
      </p:sp>
      <p:sp>
        <p:nvSpPr>
          <p:cNvPr id="43" name="Text 39"/>
          <p:cNvSpPr/>
          <p:nvPr/>
        </p:nvSpPr>
        <p:spPr>
          <a:xfrm>
            <a:off x="4714875" y="2800350"/>
            <a:ext cx="1310627"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1037</a:t>
            </a:r>
            <a:endParaRPr lang="en-US" sz="674" dirty="0"/>
          </a:p>
        </p:txBody>
      </p:sp>
      <p:sp>
        <p:nvSpPr>
          <p:cNvPr id="44" name="Text 40"/>
          <p:cNvSpPr/>
          <p:nvPr/>
        </p:nvSpPr>
        <p:spPr>
          <a:xfrm>
            <a:off x="6025502" y="2800350"/>
            <a:ext cx="1575588"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2.400</a:t>
            </a:r>
            <a:endParaRPr lang="en-US" sz="674" dirty="0"/>
          </a:p>
        </p:txBody>
      </p:sp>
      <p:sp>
        <p:nvSpPr>
          <p:cNvPr id="45" name="Text 41"/>
          <p:cNvSpPr/>
          <p:nvPr/>
        </p:nvSpPr>
        <p:spPr>
          <a:xfrm>
            <a:off x="7601090" y="2800350"/>
            <a:ext cx="1114285" cy="289322"/>
          </a:xfrm>
          <a:prstGeom prst="rect">
            <a:avLst/>
          </a:prstGeom>
          <a:noFill/>
          <a:ln/>
        </p:spPr>
        <p:txBody>
          <a:bodyPr wrap="square" lIns="102108" tIns="85090" rIns="102108" bIns="85090" rtlCol="0" anchor="ctr">
            <a:spAutoFit/>
          </a:bodyPr>
          <a:lstStyle/>
          <a:p>
            <a:pPr algn="l" indent="0" marL="0">
              <a:lnSpc>
                <a:spcPts val="1100"/>
              </a:lnSpc>
              <a:buNone/>
            </a:pPr>
            <a:r>
              <a:rPr lang="en-US" sz="674" dirty="0">
                <a:solidFill>
                  <a:srgbClr val="E8E8E8"/>
                </a:solidFill>
              </a:rPr>
              <a:t>18</a:t>
            </a:r>
            <a:endParaRPr lang="en-US" sz="674" dirty="0"/>
          </a:p>
        </p:txBody>
      </p:sp>
      <p:sp>
        <p:nvSpPr>
          <p:cNvPr id="46" name="Shape 42"/>
          <p:cNvSpPr/>
          <p:nvPr/>
        </p:nvSpPr>
        <p:spPr>
          <a:xfrm>
            <a:off x="4714875" y="3307556"/>
            <a:ext cx="4000500" cy="796528"/>
          </a:xfrm>
          <a:prstGeom prst="rect">
            <a:avLst/>
          </a:prstGeom>
          <a:solidFill>
            <a:srgbClr val="F5A623">
              <a:alpha val="10000"/>
            </a:srgbClr>
          </a:solidFill>
          <a:ln/>
        </p:spPr>
      </p:sp>
      <p:sp>
        <p:nvSpPr>
          <p:cNvPr id="47" name="Shape 43"/>
          <p:cNvSpPr/>
          <p:nvPr/>
        </p:nvSpPr>
        <p:spPr>
          <a:xfrm>
            <a:off x="4714875" y="3307556"/>
            <a:ext cx="28575" cy="796528"/>
          </a:xfrm>
          <a:prstGeom prst="rect">
            <a:avLst/>
          </a:prstGeom>
          <a:solidFill>
            <a:srgbClr val="F5A623"/>
          </a:solidFill>
          <a:ln/>
        </p:spPr>
      </p:sp>
      <p:sp>
        <p:nvSpPr>
          <p:cNvPr id="48" name="Text 44"/>
          <p:cNvSpPr/>
          <p:nvPr/>
        </p:nvSpPr>
        <p:spPr>
          <a:xfrm>
            <a:off x="4822031" y="3414713"/>
            <a:ext cx="3786188"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Qualidade dos Dados</a:t>
            </a:r>
            <a:endParaRPr lang="en-US" sz="634" dirty="0"/>
          </a:p>
        </p:txBody>
      </p:sp>
      <p:sp>
        <p:nvSpPr>
          <p:cNvPr id="49" name="Text 45"/>
          <p:cNvSpPr/>
          <p:nvPr/>
        </p:nvSpPr>
        <p:spPr>
          <a:xfrm>
            <a:off x="4822031" y="3611166"/>
            <a:ext cx="3786188" cy="385763"/>
          </a:xfrm>
          <a:prstGeom prst="rect">
            <a:avLst/>
          </a:prstGeom>
          <a:noFill/>
          <a:ln/>
        </p:spPr>
        <p:txBody>
          <a:bodyPr wrap="square" lIns="0" tIns="0" rIns="0" bIns="0" rtlCol="0" anchor="t">
            <a:spAutoFit/>
          </a:bodyPr>
          <a:lstStyle/>
          <a:p>
            <a:pPr algn="l" indent="0" marL="0">
              <a:lnSpc>
                <a:spcPts val="1000"/>
              </a:lnSpc>
              <a:buNone/>
            </a:pPr>
            <a:r>
              <a:rPr lang="en-US" sz="584" b="1" dirty="0">
                <a:solidFill>
                  <a:srgbClr val="E8E8E8"/>
                </a:solidFill>
              </a:rPr>
              <a:t>Energia (kWh):</a:t>
            </a:r>
            <a:pPr algn="l" indent="0" marL="0">
              <a:lnSpc>
                <a:spcPts val="1000"/>
              </a:lnSpc>
              <a:buNone/>
            </a:pPr>
            <a:r>
              <a:rPr lang="en-US" sz="621" dirty="0">
                <a:solidFill>
                  <a:srgbClr val="E8E8E8"/>
                </a:solidFill>
              </a:rPr>
              <a:t> 100% completo ✓</a:t>
            </a:r>
            <a:pPr algn="l" indent="0" marL="0">
              <a:lnSpc>
                <a:spcPts val="1000"/>
              </a:lnSpc>
              <a:buNone/>
            </a:pPr>
            <a:r>
              <a:rPr lang="en-US" sz="621" dirty="0">
                <a:solidFill>
                  <a:srgbClr val="E8E8E8"/>
                </a:solidFill>
              </a:rPr>
              <a:t>
</a:t>
            </a:r>
            <a:pPr algn="l" indent="0" marL="0">
              <a:lnSpc>
                <a:spcPts val="1000"/>
              </a:lnSpc>
              <a:buNone/>
            </a:pPr>
            <a:r>
              <a:rPr lang="en-US" sz="584" b="1" dirty="0">
                <a:solidFill>
                  <a:srgbClr val="E8E8E8"/>
                </a:solidFill>
              </a:rPr>
              <a:t>Água (l):</a:t>
            </a:r>
            <a:pPr algn="l" indent="0" marL="0">
              <a:lnSpc>
                <a:spcPts val="1000"/>
              </a:lnSpc>
              <a:buNone/>
            </a:pPr>
            <a:r>
              <a:rPr lang="en-US" sz="621" dirty="0">
                <a:solidFill>
                  <a:srgbClr val="E8E8E8"/>
                </a:solidFill>
              </a:rPr>
              <a:t> 89,4% completo</a:t>
            </a:r>
            <a:pPr algn="l" indent="0" marL="0">
              <a:lnSpc>
                <a:spcPts val="1000"/>
              </a:lnSpc>
              <a:buNone/>
            </a:pPr>
            <a:r>
              <a:rPr lang="en-US" sz="621" dirty="0">
                <a:solidFill>
                  <a:srgbClr val="E8E8E8"/>
                </a:solidFill>
              </a:rPr>
              <a:t>
</a:t>
            </a:r>
            <a:pPr algn="l" indent="0" marL="0">
              <a:lnSpc>
                <a:spcPts val="1000"/>
              </a:lnSpc>
              <a:buNone/>
            </a:pPr>
            <a:r>
              <a:rPr lang="en-US" sz="584" b="1" dirty="0">
                <a:solidFill>
                  <a:srgbClr val="E8E8E8"/>
                </a:solidFill>
              </a:rPr>
              <a:t>Ração (kg):</a:t>
            </a:r>
            <a:pPr algn="l" indent="0" marL="0">
              <a:lnSpc>
                <a:spcPts val="1000"/>
              </a:lnSpc>
              <a:buNone/>
            </a:pPr>
            <a:r>
              <a:rPr lang="en-US" sz="621" dirty="0">
                <a:solidFill>
                  <a:srgbClr val="E8E8E8"/>
                </a:solidFill>
              </a:rPr>
              <a:t> 84,3% completo</a:t>
            </a:r>
            <a:endParaRPr lang="en-US" sz="58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685800"/>
          </a:xfrm>
          <a:prstGeom prst="rect">
            <a:avLst/>
          </a:prstGeom>
          <a:noFill/>
          <a:ln/>
        </p:spPr>
        <p:txBody>
          <a:bodyPr wrap="square" lIns="510286" tIns="0" rIns="510286" bIns="0" rtlCol="0" anchor="t">
            <a:spAutoFit/>
          </a:bodyPr>
          <a:lstStyle/>
          <a:p>
            <a:pPr algn="l" indent="0" marL="0">
              <a:lnSpc>
                <a:spcPts val="2700"/>
              </a:lnSpc>
              <a:buNone/>
            </a:pPr>
            <a:r>
              <a:rPr lang="en-US" sz="1602" b="1" dirty="0">
                <a:solidFill>
                  <a:srgbClr val="C8E86C"/>
                </a:solidFill>
              </a:rPr>
              <a:t>Consumo de energia segue padrão em "U" com picos no início e final do ciclo</a:t>
            </a:r>
            <a:endParaRPr lang="en-US" sz="1602" dirty="0"/>
          </a:p>
        </p:txBody>
      </p:sp>
      <p:sp>
        <p:nvSpPr>
          <p:cNvPr id="5" name="Shape 1"/>
          <p:cNvSpPr/>
          <p:nvPr/>
        </p:nvSpPr>
        <p:spPr>
          <a:xfrm>
            <a:off x="428625" y="1328738"/>
            <a:ext cx="2666991" cy="1225153"/>
          </a:xfrm>
          <a:prstGeom prst="rect">
            <a:avLst/>
          </a:prstGeom>
          <a:solidFill>
            <a:srgbClr val="F5A623">
              <a:alpha val="8000"/>
            </a:srgbClr>
          </a:solidFill>
          <a:ln/>
        </p:spPr>
      </p:sp>
      <p:sp>
        <p:nvSpPr>
          <p:cNvPr id="6" name="Shape 2"/>
          <p:cNvSpPr/>
          <p:nvPr/>
        </p:nvSpPr>
        <p:spPr>
          <a:xfrm>
            <a:off x="428625" y="1328738"/>
            <a:ext cx="2666991" cy="42863"/>
          </a:xfrm>
          <a:prstGeom prst="rect">
            <a:avLst/>
          </a:prstGeom>
          <a:solidFill>
            <a:srgbClr val="F5A623"/>
          </a:solidFill>
          <a:ln/>
        </p:spPr>
      </p:sp>
      <p:sp>
        <p:nvSpPr>
          <p:cNvPr id="7" name="Text 3"/>
          <p:cNvSpPr/>
          <p:nvPr/>
        </p:nvSpPr>
        <p:spPr>
          <a:xfrm>
            <a:off x="528638" y="1428750"/>
            <a:ext cx="2466966"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Fase 1: Aquecimento</a:t>
            </a:r>
            <a:endParaRPr lang="en-US" sz="784" dirty="0"/>
          </a:p>
        </p:txBody>
      </p:sp>
      <p:sp>
        <p:nvSpPr>
          <p:cNvPr id="8" name="Text 4"/>
          <p:cNvSpPr/>
          <p:nvPr/>
        </p:nvSpPr>
        <p:spPr>
          <a:xfrm>
            <a:off x="528638" y="1643063"/>
            <a:ext cx="246696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Dias 1-10</a:t>
            </a:r>
            <a:endParaRPr lang="en-US" sz="634" dirty="0"/>
          </a:p>
        </p:txBody>
      </p:sp>
      <p:sp>
        <p:nvSpPr>
          <p:cNvPr id="9" name="Text 5"/>
          <p:cNvSpPr/>
          <p:nvPr/>
        </p:nvSpPr>
        <p:spPr>
          <a:xfrm>
            <a:off x="528638" y="1853803"/>
            <a:ext cx="2466966" cy="557213"/>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Consumo elevado devido à necessidade de aquecimento artificial para pintinhos. Nesta fase, o consumo médio pode ultrapassar 400 kWh/dia em alguns aviários.</a:t>
            </a:r>
            <a:endParaRPr lang="en-US" sz="674" dirty="0"/>
          </a:p>
        </p:txBody>
      </p:sp>
      <p:sp>
        <p:nvSpPr>
          <p:cNvPr id="10" name="Shape 6"/>
          <p:cNvSpPr/>
          <p:nvPr/>
        </p:nvSpPr>
        <p:spPr>
          <a:xfrm>
            <a:off x="3238491" y="1328738"/>
            <a:ext cx="2666991" cy="1225153"/>
          </a:xfrm>
          <a:prstGeom prst="rect">
            <a:avLst/>
          </a:prstGeom>
          <a:solidFill>
            <a:srgbClr val="7CB342">
              <a:alpha val="8000"/>
            </a:srgbClr>
          </a:solidFill>
          <a:ln/>
        </p:spPr>
      </p:sp>
      <p:sp>
        <p:nvSpPr>
          <p:cNvPr id="11" name="Shape 7"/>
          <p:cNvSpPr/>
          <p:nvPr/>
        </p:nvSpPr>
        <p:spPr>
          <a:xfrm>
            <a:off x="3238491" y="1328738"/>
            <a:ext cx="2666991" cy="42863"/>
          </a:xfrm>
          <a:prstGeom prst="rect">
            <a:avLst/>
          </a:prstGeom>
          <a:solidFill>
            <a:srgbClr val="7CB342"/>
          </a:solidFill>
          <a:ln/>
        </p:spPr>
      </p:sp>
      <p:sp>
        <p:nvSpPr>
          <p:cNvPr id="12" name="Text 8"/>
          <p:cNvSpPr/>
          <p:nvPr/>
        </p:nvSpPr>
        <p:spPr>
          <a:xfrm>
            <a:off x="3338503" y="1428750"/>
            <a:ext cx="2466966"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Fase 2: Crescimento</a:t>
            </a:r>
            <a:endParaRPr lang="en-US" sz="784" dirty="0"/>
          </a:p>
        </p:txBody>
      </p:sp>
      <p:sp>
        <p:nvSpPr>
          <p:cNvPr id="13" name="Text 9"/>
          <p:cNvSpPr/>
          <p:nvPr/>
        </p:nvSpPr>
        <p:spPr>
          <a:xfrm>
            <a:off x="3338503" y="1643063"/>
            <a:ext cx="246696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Dias 11-25</a:t>
            </a:r>
            <a:endParaRPr lang="en-US" sz="634" dirty="0"/>
          </a:p>
        </p:txBody>
      </p:sp>
      <p:sp>
        <p:nvSpPr>
          <p:cNvPr id="14" name="Text 10"/>
          <p:cNvSpPr/>
          <p:nvPr/>
        </p:nvSpPr>
        <p:spPr>
          <a:xfrm>
            <a:off x="3338503" y="1853803"/>
            <a:ext cx="2466966" cy="557213"/>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Redução e estabilização do consumo à medida que as aves desenvolvem termorregulação. O consumo médio nesta fase é o mais baixo do ciclo, em torno de 150-200 kWh/dia.</a:t>
            </a:r>
            <a:endParaRPr lang="en-US" sz="674" dirty="0"/>
          </a:p>
        </p:txBody>
      </p:sp>
      <p:sp>
        <p:nvSpPr>
          <p:cNvPr id="15" name="Shape 11"/>
          <p:cNvSpPr/>
          <p:nvPr/>
        </p:nvSpPr>
        <p:spPr>
          <a:xfrm>
            <a:off x="6048356" y="1328738"/>
            <a:ext cx="2666991" cy="1225153"/>
          </a:xfrm>
          <a:prstGeom prst="rect">
            <a:avLst/>
          </a:prstGeom>
          <a:solidFill>
            <a:srgbClr val="C8E86C">
              <a:alpha val="8000"/>
            </a:srgbClr>
          </a:solidFill>
          <a:ln/>
        </p:spPr>
      </p:sp>
      <p:sp>
        <p:nvSpPr>
          <p:cNvPr id="16" name="Shape 12"/>
          <p:cNvSpPr/>
          <p:nvPr/>
        </p:nvSpPr>
        <p:spPr>
          <a:xfrm>
            <a:off x="6048356" y="1328738"/>
            <a:ext cx="2666991" cy="42863"/>
          </a:xfrm>
          <a:prstGeom prst="rect">
            <a:avLst/>
          </a:prstGeom>
          <a:solidFill>
            <a:srgbClr val="C8E86C"/>
          </a:solidFill>
          <a:ln/>
        </p:spPr>
      </p:sp>
      <p:sp>
        <p:nvSpPr>
          <p:cNvPr id="17" name="Text 13"/>
          <p:cNvSpPr/>
          <p:nvPr/>
        </p:nvSpPr>
        <p:spPr>
          <a:xfrm>
            <a:off x="6148369" y="1428750"/>
            <a:ext cx="2466966"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E8E8E8"/>
                </a:solidFill>
              </a:rPr>
              <a:t>Fase 3: Terminação</a:t>
            </a:r>
            <a:endParaRPr lang="en-US" sz="784" dirty="0"/>
          </a:p>
        </p:txBody>
      </p:sp>
      <p:sp>
        <p:nvSpPr>
          <p:cNvPr id="18" name="Text 14"/>
          <p:cNvSpPr/>
          <p:nvPr/>
        </p:nvSpPr>
        <p:spPr>
          <a:xfrm>
            <a:off x="6148369" y="1643063"/>
            <a:ext cx="2466966"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Dias 26-49</a:t>
            </a:r>
            <a:endParaRPr lang="en-US" sz="634" dirty="0"/>
          </a:p>
        </p:txBody>
      </p:sp>
      <p:sp>
        <p:nvSpPr>
          <p:cNvPr id="19" name="Text 15"/>
          <p:cNvSpPr/>
          <p:nvPr/>
        </p:nvSpPr>
        <p:spPr>
          <a:xfrm>
            <a:off x="6148369" y="1853803"/>
            <a:ext cx="2466966" cy="557213"/>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Aumento gradual do consumo devido à maior necessidade de ventilação e resfriamento. Aves maiores produzem mais calor, exigindo sistemas de climatização mais intensos.</a:t>
            </a:r>
            <a:endParaRPr lang="en-US" sz="674" dirty="0"/>
          </a:p>
        </p:txBody>
      </p:sp>
      <p:pic>
        <p:nvPicPr>
          <p:cNvPr id="20" name="Image 1" descr="preencoded.png">    </p:cNvPr>
          <p:cNvPicPr>
            <a:picLocks noChangeAspect="1"/>
          </p:cNvPicPr>
          <p:nvPr/>
        </p:nvPicPr>
        <p:blipFill>
          <a:blip r:embed="rId2"/>
          <a:stretch>
            <a:fillRect/>
          </a:stretch>
        </p:blipFill>
        <p:spPr>
          <a:xfrm>
            <a:off x="3117828" y="2653903"/>
            <a:ext cx="2908343" cy="1571597"/>
          </a:xfrm>
          <a:prstGeom prst="rect">
            <a:avLst/>
          </a:prstGeom>
        </p:spPr>
      </p:pic>
      <p:sp>
        <p:nvSpPr>
          <p:cNvPr id="21" name="Shape 16"/>
          <p:cNvSpPr/>
          <p:nvPr/>
        </p:nvSpPr>
        <p:spPr>
          <a:xfrm>
            <a:off x="428625" y="4311225"/>
            <a:ext cx="8286750" cy="603647"/>
          </a:xfrm>
          <a:prstGeom prst="rect">
            <a:avLst/>
          </a:prstGeom>
          <a:solidFill>
            <a:srgbClr val="C8E86C">
              <a:alpha val="10000"/>
            </a:srgbClr>
          </a:solidFill>
          <a:ln/>
        </p:spPr>
      </p:sp>
      <p:sp>
        <p:nvSpPr>
          <p:cNvPr id="22" name="Shape 17"/>
          <p:cNvSpPr/>
          <p:nvPr/>
        </p:nvSpPr>
        <p:spPr>
          <a:xfrm>
            <a:off x="428625" y="4311225"/>
            <a:ext cx="28575" cy="603647"/>
          </a:xfrm>
          <a:prstGeom prst="rect">
            <a:avLst/>
          </a:prstGeom>
          <a:solidFill>
            <a:srgbClr val="C8E86C"/>
          </a:solidFill>
          <a:ln/>
        </p:spPr>
      </p:sp>
      <p:sp>
        <p:nvSpPr>
          <p:cNvPr id="23" name="Text 18"/>
          <p:cNvSpPr/>
          <p:nvPr/>
        </p:nvSpPr>
        <p:spPr>
          <a:xfrm>
            <a:off x="542925" y="4382663"/>
            <a:ext cx="8058150"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C8E86C"/>
                </a:solidFill>
              </a:rPr>
              <a:t>💡 Implicação Estratégica</a:t>
            </a:r>
            <a:endParaRPr lang="en-US" sz="634" dirty="0"/>
          </a:p>
        </p:txBody>
      </p:sp>
      <p:sp>
        <p:nvSpPr>
          <p:cNvPr id="24" name="Text 19"/>
          <p:cNvSpPr/>
          <p:nvPr/>
        </p:nvSpPr>
        <p:spPr>
          <a:xfrm>
            <a:off x="542925" y="4564828"/>
            <a:ext cx="8058150" cy="278606"/>
          </a:xfrm>
          <a:prstGeom prst="rect">
            <a:avLst/>
          </a:prstGeom>
          <a:noFill/>
          <a:ln/>
        </p:spPr>
        <p:txBody>
          <a:bodyPr wrap="square" lIns="0" tIns="0" rIns="0" bIns="0" rtlCol="0" anchor="t">
            <a:spAutoFit/>
          </a:bodyPr>
          <a:lstStyle/>
          <a:p>
            <a:pPr algn="l" indent="0" marL="0">
              <a:lnSpc>
                <a:spcPts val="1100"/>
              </a:lnSpc>
              <a:buNone/>
            </a:pPr>
            <a:r>
              <a:rPr lang="en-US" sz="674" dirty="0">
                <a:solidFill>
                  <a:srgbClr val="E8E8E8"/>
                </a:solidFill>
              </a:rPr>
              <a:t>O gerenciamento energético deve priorizar a otimização nas fases 1 e 3, que concentram os maiores custos. Investimentos em isolamento térmico e sistemas de ventilação eficientes têm maior retorno nessas etapas críticas.</a:t>
            </a:r>
            <a:endParaRPr lang="en-US" sz="67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428625" y="428625"/>
            <a:ext cx="5438459" cy="594327"/>
          </a:xfrm>
          <a:prstGeom prst="rect">
            <a:avLst/>
          </a:prstGeom>
          <a:noFill/>
          <a:ln/>
        </p:spPr>
        <p:txBody>
          <a:bodyPr wrap="square" lIns="0" tIns="0" rIns="0" bIns="0" rtlCol="0" anchor="t">
            <a:spAutoFit/>
          </a:bodyPr>
          <a:lstStyle/>
          <a:p>
            <a:pPr algn="l" indent="0" marL="0">
              <a:lnSpc>
                <a:spcPts val="2300"/>
              </a:lnSpc>
              <a:buNone/>
            </a:pPr>
            <a:r>
              <a:rPr lang="en-US" sz="1602" b="1" dirty="0">
                <a:solidFill>
                  <a:srgbClr val="C8E86C"/>
                </a:solidFill>
              </a:rPr>
              <a:t>Diferença de 73% na eficiência energética entre o melhor e o pior aviário</a:t>
            </a:r>
            <a:endParaRPr lang="en-US" sz="1602" dirty="0"/>
          </a:p>
        </p:txBody>
      </p:sp>
      <p:sp>
        <p:nvSpPr>
          <p:cNvPr id="5" name="Shape 1"/>
          <p:cNvSpPr/>
          <p:nvPr/>
        </p:nvSpPr>
        <p:spPr>
          <a:xfrm>
            <a:off x="428625" y="1308702"/>
            <a:ext cx="5438459" cy="503634"/>
          </a:xfrm>
          <a:prstGeom prst="rect">
            <a:avLst/>
          </a:prstGeom>
          <a:solidFill>
            <a:srgbClr val="2ECC71">
              <a:alpha val="10000"/>
            </a:srgbClr>
          </a:solidFill>
          <a:ln/>
        </p:spPr>
      </p:sp>
      <p:sp>
        <p:nvSpPr>
          <p:cNvPr id="6" name="Shape 2"/>
          <p:cNvSpPr/>
          <p:nvPr/>
        </p:nvSpPr>
        <p:spPr>
          <a:xfrm>
            <a:off x="428625" y="1308702"/>
            <a:ext cx="28575" cy="503634"/>
          </a:xfrm>
          <a:prstGeom prst="rect">
            <a:avLst/>
          </a:prstGeom>
          <a:solidFill>
            <a:srgbClr val="2ECC71"/>
          </a:solidFill>
          <a:ln/>
        </p:spPr>
      </p:sp>
      <p:sp>
        <p:nvSpPr>
          <p:cNvPr id="7" name="Shape 3"/>
          <p:cNvSpPr/>
          <p:nvPr/>
        </p:nvSpPr>
        <p:spPr>
          <a:xfrm>
            <a:off x="514350" y="1417644"/>
            <a:ext cx="285750" cy="285750"/>
          </a:xfrm>
          <a:prstGeom prst="rect">
            <a:avLst/>
          </a:prstGeom>
          <a:solidFill>
            <a:srgbClr val="2ECC71"/>
          </a:solidFill>
          <a:ln/>
        </p:spPr>
      </p:sp>
      <p:sp>
        <p:nvSpPr>
          <p:cNvPr id="8" name="Text 4"/>
          <p:cNvSpPr/>
          <p:nvPr/>
        </p:nvSpPr>
        <p:spPr>
          <a:xfrm>
            <a:off x="514350" y="1417644"/>
            <a:ext cx="285750" cy="285750"/>
          </a:xfrm>
          <a:prstGeom prst="rect">
            <a:avLst/>
          </a:prstGeom>
          <a:noFill/>
          <a:ln/>
        </p:spPr>
        <p:txBody>
          <a:bodyPr wrap="none" lIns="0" tIns="0" rIns="0" bIns="0" rtlCol="0" anchor="ctr">
            <a:spAutoFit/>
          </a:bodyPr>
          <a:lstStyle/>
          <a:p>
            <a:pPr algn="ctr" indent="0" marL="0">
              <a:lnSpc>
                <a:spcPts val="1500"/>
              </a:lnSpc>
              <a:buNone/>
            </a:pPr>
            <a:r>
              <a:rPr lang="en-US" sz="885" b="1" dirty="0">
                <a:solidFill>
                  <a:srgbClr val="2C3E35"/>
                </a:solidFill>
              </a:rPr>
              <a:t>1º</a:t>
            </a:r>
            <a:endParaRPr lang="en-US" sz="885" dirty="0"/>
          </a:p>
        </p:txBody>
      </p:sp>
      <p:sp>
        <p:nvSpPr>
          <p:cNvPr id="9" name="Text 5"/>
          <p:cNvSpPr/>
          <p:nvPr/>
        </p:nvSpPr>
        <p:spPr>
          <a:xfrm>
            <a:off x="914400" y="1394427"/>
            <a:ext cx="3880814"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E8E8E8"/>
                </a:solidFill>
              </a:rPr>
              <a:t>Aviário 1037</a:t>
            </a:r>
            <a:endParaRPr lang="en-US" sz="734" dirty="0"/>
          </a:p>
        </p:txBody>
      </p:sp>
      <p:sp>
        <p:nvSpPr>
          <p:cNvPr id="10" name="Text 6"/>
          <p:cNvSpPr/>
          <p:nvPr/>
        </p:nvSpPr>
        <p:spPr>
          <a:xfrm>
            <a:off x="914400" y="1598023"/>
            <a:ext cx="3880814"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B0B0B0"/>
                </a:solidFill>
              </a:rPr>
              <a:t>Benchmark de Eficiência</a:t>
            </a:r>
            <a:endParaRPr lang="en-US" sz="584" dirty="0"/>
          </a:p>
        </p:txBody>
      </p:sp>
      <p:sp>
        <p:nvSpPr>
          <p:cNvPr id="11" name="Text 7"/>
          <p:cNvSpPr/>
          <p:nvPr/>
        </p:nvSpPr>
        <p:spPr>
          <a:xfrm>
            <a:off x="4909514" y="1401570"/>
            <a:ext cx="300344" cy="171450"/>
          </a:xfrm>
          <a:prstGeom prst="rect">
            <a:avLst/>
          </a:prstGeom>
          <a:noFill/>
          <a:ln/>
        </p:spPr>
        <p:txBody>
          <a:bodyPr wrap="none" lIns="0" tIns="0" rIns="0" bIns="0" rtlCol="0" anchor="t">
            <a:spAutoFit/>
          </a:bodyPr>
          <a:lstStyle/>
          <a:p>
            <a:pPr algn="r" indent="0" marL="0">
              <a:lnSpc>
                <a:spcPts val="1400"/>
              </a:lnSpc>
              <a:buNone/>
            </a:pPr>
            <a:r>
              <a:rPr lang="en-US" sz="784" b="1" dirty="0">
                <a:solidFill>
                  <a:srgbClr val="C8E86C"/>
                </a:solidFill>
              </a:rPr>
              <a:t>0,123</a:t>
            </a:r>
            <a:endParaRPr lang="en-US" sz="784" dirty="0"/>
          </a:p>
        </p:txBody>
      </p:sp>
      <p:sp>
        <p:nvSpPr>
          <p:cNvPr id="12" name="Text 8"/>
          <p:cNvSpPr/>
          <p:nvPr/>
        </p:nvSpPr>
        <p:spPr>
          <a:xfrm>
            <a:off x="4909514" y="1601595"/>
            <a:ext cx="300344"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7CB342"/>
                </a:solidFill>
              </a:rPr>
              <a:t>kWh/m²</a:t>
            </a:r>
            <a:endParaRPr lang="en-US" sz="534" dirty="0"/>
          </a:p>
        </p:txBody>
      </p:sp>
      <p:sp>
        <p:nvSpPr>
          <p:cNvPr id="13" name="Text 9"/>
          <p:cNvSpPr/>
          <p:nvPr/>
        </p:nvSpPr>
        <p:spPr>
          <a:xfrm>
            <a:off x="5352734" y="1412286"/>
            <a:ext cx="428625"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F5A623"/>
                </a:solidFill>
              </a:rPr>
              <a:t>Baseline</a:t>
            </a:r>
            <a:endParaRPr lang="en-US" sz="683" dirty="0"/>
          </a:p>
        </p:txBody>
      </p:sp>
      <p:sp>
        <p:nvSpPr>
          <p:cNvPr id="14" name="Text 10"/>
          <p:cNvSpPr/>
          <p:nvPr/>
        </p:nvSpPr>
        <p:spPr>
          <a:xfrm>
            <a:off x="5352734" y="1590880"/>
            <a:ext cx="428625"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B0B0B0"/>
                </a:solidFill>
              </a:rPr>
              <a:t>Referência</a:t>
            </a:r>
            <a:endParaRPr lang="en-US" sz="534" dirty="0"/>
          </a:p>
        </p:txBody>
      </p:sp>
      <p:sp>
        <p:nvSpPr>
          <p:cNvPr id="15" name="Shape 11"/>
          <p:cNvSpPr/>
          <p:nvPr/>
        </p:nvSpPr>
        <p:spPr>
          <a:xfrm>
            <a:off x="428625" y="1883773"/>
            <a:ext cx="5438459" cy="503634"/>
          </a:xfrm>
          <a:prstGeom prst="rect">
            <a:avLst/>
          </a:prstGeom>
          <a:solidFill>
            <a:srgbClr val="3498DB">
              <a:alpha val="8000"/>
            </a:srgbClr>
          </a:solidFill>
          <a:ln/>
        </p:spPr>
      </p:sp>
      <p:sp>
        <p:nvSpPr>
          <p:cNvPr id="16" name="Shape 12"/>
          <p:cNvSpPr/>
          <p:nvPr/>
        </p:nvSpPr>
        <p:spPr>
          <a:xfrm>
            <a:off x="428625" y="1883773"/>
            <a:ext cx="28575" cy="503634"/>
          </a:xfrm>
          <a:prstGeom prst="rect">
            <a:avLst/>
          </a:prstGeom>
          <a:solidFill>
            <a:srgbClr val="3498DB"/>
          </a:solidFill>
          <a:ln/>
        </p:spPr>
      </p:sp>
      <p:sp>
        <p:nvSpPr>
          <p:cNvPr id="17" name="Shape 13"/>
          <p:cNvSpPr/>
          <p:nvPr/>
        </p:nvSpPr>
        <p:spPr>
          <a:xfrm>
            <a:off x="514350" y="1992716"/>
            <a:ext cx="285750" cy="285750"/>
          </a:xfrm>
          <a:prstGeom prst="rect">
            <a:avLst/>
          </a:prstGeom>
          <a:solidFill>
            <a:srgbClr val="3498DB"/>
          </a:solidFill>
          <a:ln/>
        </p:spPr>
      </p:sp>
      <p:sp>
        <p:nvSpPr>
          <p:cNvPr id="18" name="Text 14"/>
          <p:cNvSpPr/>
          <p:nvPr/>
        </p:nvSpPr>
        <p:spPr>
          <a:xfrm>
            <a:off x="514350" y="1992716"/>
            <a:ext cx="285750" cy="285750"/>
          </a:xfrm>
          <a:prstGeom prst="rect">
            <a:avLst/>
          </a:prstGeom>
          <a:noFill/>
          <a:ln/>
        </p:spPr>
        <p:txBody>
          <a:bodyPr wrap="none" lIns="0" tIns="0" rIns="0" bIns="0" rtlCol="0" anchor="ctr">
            <a:spAutoFit/>
          </a:bodyPr>
          <a:lstStyle/>
          <a:p>
            <a:pPr algn="ctr" indent="0" marL="0">
              <a:lnSpc>
                <a:spcPts val="1500"/>
              </a:lnSpc>
              <a:buNone/>
            </a:pPr>
            <a:r>
              <a:rPr lang="en-US" sz="885" b="1" dirty="0">
                <a:solidFill>
                  <a:srgbClr val="2C3E35"/>
                </a:solidFill>
              </a:rPr>
              <a:t>2º</a:t>
            </a:r>
            <a:endParaRPr lang="en-US" sz="885" dirty="0"/>
          </a:p>
        </p:txBody>
      </p:sp>
      <p:sp>
        <p:nvSpPr>
          <p:cNvPr id="19" name="Text 15"/>
          <p:cNvSpPr/>
          <p:nvPr/>
        </p:nvSpPr>
        <p:spPr>
          <a:xfrm>
            <a:off x="914400" y="1969498"/>
            <a:ext cx="375716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E8E8E8"/>
                </a:solidFill>
              </a:rPr>
              <a:t>Aviário 883</a:t>
            </a:r>
            <a:endParaRPr lang="en-US" sz="734" dirty="0"/>
          </a:p>
        </p:txBody>
      </p:sp>
      <p:sp>
        <p:nvSpPr>
          <p:cNvPr id="20" name="Text 16"/>
          <p:cNvSpPr/>
          <p:nvPr/>
        </p:nvSpPr>
        <p:spPr>
          <a:xfrm>
            <a:off x="914400" y="2173095"/>
            <a:ext cx="37571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B0B0B0"/>
                </a:solidFill>
              </a:rPr>
              <a:t>Desempenho Intermediário</a:t>
            </a:r>
            <a:endParaRPr lang="en-US" sz="584" dirty="0"/>
          </a:p>
        </p:txBody>
      </p:sp>
      <p:sp>
        <p:nvSpPr>
          <p:cNvPr id="21" name="Text 17"/>
          <p:cNvSpPr/>
          <p:nvPr/>
        </p:nvSpPr>
        <p:spPr>
          <a:xfrm>
            <a:off x="4785866" y="1976642"/>
            <a:ext cx="300344" cy="171450"/>
          </a:xfrm>
          <a:prstGeom prst="rect">
            <a:avLst/>
          </a:prstGeom>
          <a:noFill/>
          <a:ln/>
        </p:spPr>
        <p:txBody>
          <a:bodyPr wrap="none" lIns="0" tIns="0" rIns="0" bIns="0" rtlCol="0" anchor="t">
            <a:spAutoFit/>
          </a:bodyPr>
          <a:lstStyle/>
          <a:p>
            <a:pPr algn="r" indent="0" marL="0">
              <a:lnSpc>
                <a:spcPts val="1400"/>
              </a:lnSpc>
              <a:buNone/>
            </a:pPr>
            <a:r>
              <a:rPr lang="en-US" sz="784" b="1" dirty="0">
                <a:solidFill>
                  <a:srgbClr val="C8E86C"/>
                </a:solidFill>
              </a:rPr>
              <a:t>0,143</a:t>
            </a:r>
            <a:endParaRPr lang="en-US" sz="784" dirty="0"/>
          </a:p>
        </p:txBody>
      </p:sp>
      <p:sp>
        <p:nvSpPr>
          <p:cNvPr id="22" name="Text 18"/>
          <p:cNvSpPr/>
          <p:nvPr/>
        </p:nvSpPr>
        <p:spPr>
          <a:xfrm>
            <a:off x="4785866" y="2176667"/>
            <a:ext cx="300344"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7CB342"/>
                </a:solidFill>
              </a:rPr>
              <a:t>kWh/m²</a:t>
            </a:r>
            <a:endParaRPr lang="en-US" sz="534" dirty="0"/>
          </a:p>
        </p:txBody>
      </p:sp>
      <p:sp>
        <p:nvSpPr>
          <p:cNvPr id="23" name="Text 19"/>
          <p:cNvSpPr/>
          <p:nvPr/>
        </p:nvSpPr>
        <p:spPr>
          <a:xfrm>
            <a:off x="5229085" y="1987358"/>
            <a:ext cx="552273"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F5A623"/>
                </a:solidFill>
              </a:rPr>
              <a:t>+16%</a:t>
            </a:r>
            <a:endParaRPr lang="en-US" sz="683" dirty="0"/>
          </a:p>
        </p:txBody>
      </p:sp>
      <p:sp>
        <p:nvSpPr>
          <p:cNvPr id="24" name="Text 20"/>
          <p:cNvSpPr/>
          <p:nvPr/>
        </p:nvSpPr>
        <p:spPr>
          <a:xfrm>
            <a:off x="5229085" y="2165952"/>
            <a:ext cx="552273"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B0B0B0"/>
                </a:solidFill>
              </a:rPr>
              <a:t>vs. Benchmark</a:t>
            </a:r>
            <a:endParaRPr lang="en-US" sz="534" dirty="0"/>
          </a:p>
        </p:txBody>
      </p:sp>
      <p:sp>
        <p:nvSpPr>
          <p:cNvPr id="25" name="Shape 21"/>
          <p:cNvSpPr/>
          <p:nvPr/>
        </p:nvSpPr>
        <p:spPr>
          <a:xfrm>
            <a:off x="428625" y="2458845"/>
            <a:ext cx="5438459" cy="503634"/>
          </a:xfrm>
          <a:prstGeom prst="rect">
            <a:avLst/>
          </a:prstGeom>
          <a:solidFill>
            <a:srgbClr val="F39C12">
              <a:alpha val="8000"/>
            </a:srgbClr>
          </a:solidFill>
          <a:ln/>
        </p:spPr>
      </p:sp>
      <p:sp>
        <p:nvSpPr>
          <p:cNvPr id="26" name="Shape 22"/>
          <p:cNvSpPr/>
          <p:nvPr/>
        </p:nvSpPr>
        <p:spPr>
          <a:xfrm>
            <a:off x="428625" y="2458845"/>
            <a:ext cx="28575" cy="503634"/>
          </a:xfrm>
          <a:prstGeom prst="rect">
            <a:avLst/>
          </a:prstGeom>
          <a:solidFill>
            <a:srgbClr val="F39C12"/>
          </a:solidFill>
          <a:ln/>
        </p:spPr>
      </p:sp>
      <p:sp>
        <p:nvSpPr>
          <p:cNvPr id="27" name="Shape 23"/>
          <p:cNvSpPr/>
          <p:nvPr/>
        </p:nvSpPr>
        <p:spPr>
          <a:xfrm>
            <a:off x="514350" y="2567787"/>
            <a:ext cx="285750" cy="285750"/>
          </a:xfrm>
          <a:prstGeom prst="rect">
            <a:avLst/>
          </a:prstGeom>
          <a:solidFill>
            <a:srgbClr val="F39C12"/>
          </a:solidFill>
          <a:ln/>
        </p:spPr>
      </p:sp>
      <p:sp>
        <p:nvSpPr>
          <p:cNvPr id="28" name="Text 24"/>
          <p:cNvSpPr/>
          <p:nvPr/>
        </p:nvSpPr>
        <p:spPr>
          <a:xfrm>
            <a:off x="514350" y="2567787"/>
            <a:ext cx="285750" cy="285750"/>
          </a:xfrm>
          <a:prstGeom prst="rect">
            <a:avLst/>
          </a:prstGeom>
          <a:noFill/>
          <a:ln/>
        </p:spPr>
        <p:txBody>
          <a:bodyPr wrap="none" lIns="0" tIns="0" rIns="0" bIns="0" rtlCol="0" anchor="ctr">
            <a:spAutoFit/>
          </a:bodyPr>
          <a:lstStyle/>
          <a:p>
            <a:pPr algn="ctr" indent="0" marL="0">
              <a:lnSpc>
                <a:spcPts val="1500"/>
              </a:lnSpc>
              <a:buNone/>
            </a:pPr>
            <a:r>
              <a:rPr lang="en-US" sz="885" b="1" dirty="0">
                <a:solidFill>
                  <a:srgbClr val="2C3E35"/>
                </a:solidFill>
              </a:rPr>
              <a:t>3º</a:t>
            </a:r>
            <a:endParaRPr lang="en-US" sz="885" dirty="0"/>
          </a:p>
        </p:txBody>
      </p:sp>
      <p:sp>
        <p:nvSpPr>
          <p:cNvPr id="29" name="Text 25"/>
          <p:cNvSpPr/>
          <p:nvPr/>
        </p:nvSpPr>
        <p:spPr>
          <a:xfrm>
            <a:off x="914400" y="2544570"/>
            <a:ext cx="375716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E8E8E8"/>
                </a:solidFill>
              </a:rPr>
              <a:t>Aviário 171</a:t>
            </a:r>
            <a:endParaRPr lang="en-US" sz="734" dirty="0"/>
          </a:p>
        </p:txBody>
      </p:sp>
      <p:sp>
        <p:nvSpPr>
          <p:cNvPr id="30" name="Text 26"/>
          <p:cNvSpPr/>
          <p:nvPr/>
        </p:nvSpPr>
        <p:spPr>
          <a:xfrm>
            <a:off x="914400" y="2748167"/>
            <a:ext cx="37571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B0B0B0"/>
                </a:solidFill>
              </a:rPr>
              <a:t>Desempenho Moderado</a:t>
            </a:r>
            <a:endParaRPr lang="en-US" sz="584" dirty="0"/>
          </a:p>
        </p:txBody>
      </p:sp>
      <p:sp>
        <p:nvSpPr>
          <p:cNvPr id="31" name="Text 27"/>
          <p:cNvSpPr/>
          <p:nvPr/>
        </p:nvSpPr>
        <p:spPr>
          <a:xfrm>
            <a:off x="4785866" y="2551714"/>
            <a:ext cx="300344" cy="171450"/>
          </a:xfrm>
          <a:prstGeom prst="rect">
            <a:avLst/>
          </a:prstGeom>
          <a:noFill/>
          <a:ln/>
        </p:spPr>
        <p:txBody>
          <a:bodyPr wrap="none" lIns="0" tIns="0" rIns="0" bIns="0" rtlCol="0" anchor="t">
            <a:spAutoFit/>
          </a:bodyPr>
          <a:lstStyle/>
          <a:p>
            <a:pPr algn="r" indent="0" marL="0">
              <a:lnSpc>
                <a:spcPts val="1400"/>
              </a:lnSpc>
              <a:buNone/>
            </a:pPr>
            <a:r>
              <a:rPr lang="en-US" sz="784" b="1" dirty="0">
                <a:solidFill>
                  <a:srgbClr val="C8E86C"/>
                </a:solidFill>
              </a:rPr>
              <a:t>0,155</a:t>
            </a:r>
            <a:endParaRPr lang="en-US" sz="784" dirty="0"/>
          </a:p>
        </p:txBody>
      </p:sp>
      <p:sp>
        <p:nvSpPr>
          <p:cNvPr id="32" name="Text 28"/>
          <p:cNvSpPr/>
          <p:nvPr/>
        </p:nvSpPr>
        <p:spPr>
          <a:xfrm>
            <a:off x="4785866" y="2751739"/>
            <a:ext cx="300344"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7CB342"/>
                </a:solidFill>
              </a:rPr>
              <a:t>kWh/m²</a:t>
            </a:r>
            <a:endParaRPr lang="en-US" sz="534" dirty="0"/>
          </a:p>
        </p:txBody>
      </p:sp>
      <p:sp>
        <p:nvSpPr>
          <p:cNvPr id="33" name="Text 29"/>
          <p:cNvSpPr/>
          <p:nvPr/>
        </p:nvSpPr>
        <p:spPr>
          <a:xfrm>
            <a:off x="5229085" y="2562430"/>
            <a:ext cx="552273"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F5A623"/>
                </a:solidFill>
              </a:rPr>
              <a:t>+26%</a:t>
            </a:r>
            <a:endParaRPr lang="en-US" sz="683" dirty="0"/>
          </a:p>
        </p:txBody>
      </p:sp>
      <p:sp>
        <p:nvSpPr>
          <p:cNvPr id="34" name="Text 30"/>
          <p:cNvSpPr/>
          <p:nvPr/>
        </p:nvSpPr>
        <p:spPr>
          <a:xfrm>
            <a:off x="5229085" y="2741023"/>
            <a:ext cx="552273"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B0B0B0"/>
                </a:solidFill>
              </a:rPr>
              <a:t>vs. Benchmark</a:t>
            </a:r>
            <a:endParaRPr lang="en-US" sz="534" dirty="0"/>
          </a:p>
        </p:txBody>
      </p:sp>
      <p:sp>
        <p:nvSpPr>
          <p:cNvPr id="35" name="Shape 31"/>
          <p:cNvSpPr/>
          <p:nvPr/>
        </p:nvSpPr>
        <p:spPr>
          <a:xfrm>
            <a:off x="428625" y="3033917"/>
            <a:ext cx="5438459" cy="503634"/>
          </a:xfrm>
          <a:prstGeom prst="rect">
            <a:avLst/>
          </a:prstGeom>
          <a:solidFill>
            <a:srgbClr val="E74C3C">
              <a:alpha val="8000"/>
            </a:srgbClr>
          </a:solidFill>
          <a:ln/>
        </p:spPr>
      </p:sp>
      <p:sp>
        <p:nvSpPr>
          <p:cNvPr id="36" name="Shape 32"/>
          <p:cNvSpPr/>
          <p:nvPr/>
        </p:nvSpPr>
        <p:spPr>
          <a:xfrm>
            <a:off x="428625" y="3033917"/>
            <a:ext cx="28575" cy="503634"/>
          </a:xfrm>
          <a:prstGeom prst="rect">
            <a:avLst/>
          </a:prstGeom>
          <a:solidFill>
            <a:srgbClr val="E74C3C"/>
          </a:solidFill>
          <a:ln/>
        </p:spPr>
      </p:sp>
      <p:sp>
        <p:nvSpPr>
          <p:cNvPr id="37" name="Shape 33"/>
          <p:cNvSpPr/>
          <p:nvPr/>
        </p:nvSpPr>
        <p:spPr>
          <a:xfrm>
            <a:off x="514350" y="3142859"/>
            <a:ext cx="285750" cy="285750"/>
          </a:xfrm>
          <a:prstGeom prst="rect">
            <a:avLst/>
          </a:prstGeom>
          <a:solidFill>
            <a:srgbClr val="E74C3C"/>
          </a:solidFill>
          <a:ln/>
        </p:spPr>
      </p:sp>
      <p:sp>
        <p:nvSpPr>
          <p:cNvPr id="38" name="Text 34"/>
          <p:cNvSpPr/>
          <p:nvPr/>
        </p:nvSpPr>
        <p:spPr>
          <a:xfrm>
            <a:off x="514350" y="3142859"/>
            <a:ext cx="285750" cy="285750"/>
          </a:xfrm>
          <a:prstGeom prst="rect">
            <a:avLst/>
          </a:prstGeom>
          <a:noFill/>
          <a:ln/>
        </p:spPr>
        <p:txBody>
          <a:bodyPr wrap="none" lIns="0" tIns="0" rIns="0" bIns="0" rtlCol="0" anchor="ctr">
            <a:spAutoFit/>
          </a:bodyPr>
          <a:lstStyle/>
          <a:p>
            <a:pPr algn="ctr" indent="0" marL="0">
              <a:lnSpc>
                <a:spcPts val="1500"/>
              </a:lnSpc>
              <a:buNone/>
            </a:pPr>
            <a:r>
              <a:rPr lang="en-US" sz="885" b="1" dirty="0">
                <a:solidFill>
                  <a:srgbClr val="2C3E35"/>
                </a:solidFill>
              </a:rPr>
              <a:t>4º</a:t>
            </a:r>
            <a:endParaRPr lang="en-US" sz="885" dirty="0"/>
          </a:p>
        </p:txBody>
      </p:sp>
      <p:sp>
        <p:nvSpPr>
          <p:cNvPr id="39" name="Text 35"/>
          <p:cNvSpPr/>
          <p:nvPr/>
        </p:nvSpPr>
        <p:spPr>
          <a:xfrm>
            <a:off x="914400" y="3119642"/>
            <a:ext cx="375716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E8E8E8"/>
                </a:solidFill>
              </a:rPr>
              <a:t>Aviário 785</a:t>
            </a:r>
            <a:endParaRPr lang="en-US" sz="734" dirty="0"/>
          </a:p>
        </p:txBody>
      </p:sp>
      <p:sp>
        <p:nvSpPr>
          <p:cNvPr id="40" name="Text 36"/>
          <p:cNvSpPr/>
          <p:nvPr/>
        </p:nvSpPr>
        <p:spPr>
          <a:xfrm>
            <a:off x="914400" y="3323239"/>
            <a:ext cx="37571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B0B0B0"/>
                </a:solidFill>
              </a:rPr>
              <a:t>Oportunidade de Melhoria</a:t>
            </a:r>
            <a:endParaRPr lang="en-US" sz="584" dirty="0"/>
          </a:p>
        </p:txBody>
      </p:sp>
      <p:sp>
        <p:nvSpPr>
          <p:cNvPr id="41" name="Text 37"/>
          <p:cNvSpPr/>
          <p:nvPr/>
        </p:nvSpPr>
        <p:spPr>
          <a:xfrm>
            <a:off x="4785866" y="3126786"/>
            <a:ext cx="300344" cy="171450"/>
          </a:xfrm>
          <a:prstGeom prst="rect">
            <a:avLst/>
          </a:prstGeom>
          <a:noFill/>
          <a:ln/>
        </p:spPr>
        <p:txBody>
          <a:bodyPr wrap="none" lIns="0" tIns="0" rIns="0" bIns="0" rtlCol="0" anchor="t">
            <a:spAutoFit/>
          </a:bodyPr>
          <a:lstStyle/>
          <a:p>
            <a:pPr algn="r" indent="0" marL="0">
              <a:lnSpc>
                <a:spcPts val="1400"/>
              </a:lnSpc>
              <a:buNone/>
            </a:pPr>
            <a:r>
              <a:rPr lang="en-US" sz="784" b="1" dirty="0">
                <a:solidFill>
                  <a:srgbClr val="C8E86C"/>
                </a:solidFill>
              </a:rPr>
              <a:t>0,207</a:t>
            </a:r>
            <a:endParaRPr lang="en-US" sz="784" dirty="0"/>
          </a:p>
        </p:txBody>
      </p:sp>
      <p:sp>
        <p:nvSpPr>
          <p:cNvPr id="42" name="Text 38"/>
          <p:cNvSpPr/>
          <p:nvPr/>
        </p:nvSpPr>
        <p:spPr>
          <a:xfrm>
            <a:off x="4785866" y="3326811"/>
            <a:ext cx="300344"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7CB342"/>
                </a:solidFill>
              </a:rPr>
              <a:t>kWh/m²</a:t>
            </a:r>
            <a:endParaRPr lang="en-US" sz="534" dirty="0"/>
          </a:p>
        </p:txBody>
      </p:sp>
      <p:sp>
        <p:nvSpPr>
          <p:cNvPr id="43" name="Text 39"/>
          <p:cNvSpPr/>
          <p:nvPr/>
        </p:nvSpPr>
        <p:spPr>
          <a:xfrm>
            <a:off x="5229085" y="3137502"/>
            <a:ext cx="552273"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F5A623"/>
                </a:solidFill>
              </a:rPr>
              <a:t>+69%</a:t>
            </a:r>
            <a:endParaRPr lang="en-US" sz="683" dirty="0"/>
          </a:p>
        </p:txBody>
      </p:sp>
      <p:sp>
        <p:nvSpPr>
          <p:cNvPr id="44" name="Text 40"/>
          <p:cNvSpPr/>
          <p:nvPr/>
        </p:nvSpPr>
        <p:spPr>
          <a:xfrm>
            <a:off x="5229085" y="3316095"/>
            <a:ext cx="552273"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B0B0B0"/>
                </a:solidFill>
              </a:rPr>
              <a:t>vs. Benchmark</a:t>
            </a:r>
            <a:endParaRPr lang="en-US" sz="534" dirty="0"/>
          </a:p>
        </p:txBody>
      </p:sp>
      <p:sp>
        <p:nvSpPr>
          <p:cNvPr id="45" name="Shape 41"/>
          <p:cNvSpPr/>
          <p:nvPr/>
        </p:nvSpPr>
        <p:spPr>
          <a:xfrm>
            <a:off x="428625" y="3608989"/>
            <a:ext cx="5438459" cy="503634"/>
          </a:xfrm>
          <a:prstGeom prst="rect">
            <a:avLst/>
          </a:prstGeom>
          <a:solidFill>
            <a:srgbClr val="C0392B">
              <a:alpha val="8000"/>
            </a:srgbClr>
          </a:solidFill>
          <a:ln/>
        </p:spPr>
      </p:sp>
      <p:sp>
        <p:nvSpPr>
          <p:cNvPr id="46" name="Shape 42"/>
          <p:cNvSpPr/>
          <p:nvPr/>
        </p:nvSpPr>
        <p:spPr>
          <a:xfrm>
            <a:off x="428625" y="3608989"/>
            <a:ext cx="28575" cy="503634"/>
          </a:xfrm>
          <a:prstGeom prst="rect">
            <a:avLst/>
          </a:prstGeom>
          <a:solidFill>
            <a:srgbClr val="C0392B"/>
          </a:solidFill>
          <a:ln/>
        </p:spPr>
      </p:sp>
      <p:sp>
        <p:nvSpPr>
          <p:cNvPr id="47" name="Shape 43"/>
          <p:cNvSpPr/>
          <p:nvPr/>
        </p:nvSpPr>
        <p:spPr>
          <a:xfrm>
            <a:off x="514350" y="3717931"/>
            <a:ext cx="285750" cy="285750"/>
          </a:xfrm>
          <a:prstGeom prst="rect">
            <a:avLst/>
          </a:prstGeom>
          <a:solidFill>
            <a:srgbClr val="C0392B"/>
          </a:solidFill>
          <a:ln/>
        </p:spPr>
      </p:sp>
      <p:sp>
        <p:nvSpPr>
          <p:cNvPr id="48" name="Text 44"/>
          <p:cNvSpPr/>
          <p:nvPr/>
        </p:nvSpPr>
        <p:spPr>
          <a:xfrm>
            <a:off x="514350" y="3717931"/>
            <a:ext cx="285750" cy="285750"/>
          </a:xfrm>
          <a:prstGeom prst="rect">
            <a:avLst/>
          </a:prstGeom>
          <a:noFill/>
          <a:ln/>
        </p:spPr>
        <p:txBody>
          <a:bodyPr wrap="none" lIns="0" tIns="0" rIns="0" bIns="0" rtlCol="0" anchor="ctr">
            <a:spAutoFit/>
          </a:bodyPr>
          <a:lstStyle/>
          <a:p>
            <a:pPr algn="ctr" indent="0" marL="0">
              <a:lnSpc>
                <a:spcPts val="1500"/>
              </a:lnSpc>
              <a:buNone/>
            </a:pPr>
            <a:r>
              <a:rPr lang="en-US" sz="885" b="1" dirty="0">
                <a:solidFill>
                  <a:srgbClr val="2C3E35"/>
                </a:solidFill>
              </a:rPr>
              <a:t>5º</a:t>
            </a:r>
            <a:endParaRPr lang="en-US" sz="885" dirty="0"/>
          </a:p>
        </p:txBody>
      </p:sp>
      <p:sp>
        <p:nvSpPr>
          <p:cNvPr id="49" name="Text 45"/>
          <p:cNvSpPr/>
          <p:nvPr/>
        </p:nvSpPr>
        <p:spPr>
          <a:xfrm>
            <a:off x="914400" y="3694714"/>
            <a:ext cx="375716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E8E8E8"/>
                </a:solidFill>
              </a:rPr>
              <a:t>Aviário 170</a:t>
            </a:r>
            <a:endParaRPr lang="en-US" sz="734" dirty="0"/>
          </a:p>
        </p:txBody>
      </p:sp>
      <p:sp>
        <p:nvSpPr>
          <p:cNvPr id="50" name="Text 46"/>
          <p:cNvSpPr/>
          <p:nvPr/>
        </p:nvSpPr>
        <p:spPr>
          <a:xfrm>
            <a:off x="914400" y="3898311"/>
            <a:ext cx="37571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B0B0B0"/>
                </a:solidFill>
              </a:rPr>
              <a:t>Prioridade de Otimização</a:t>
            </a:r>
            <a:endParaRPr lang="en-US" sz="584" dirty="0"/>
          </a:p>
        </p:txBody>
      </p:sp>
      <p:sp>
        <p:nvSpPr>
          <p:cNvPr id="51" name="Text 47"/>
          <p:cNvSpPr/>
          <p:nvPr/>
        </p:nvSpPr>
        <p:spPr>
          <a:xfrm>
            <a:off x="4785866" y="3701858"/>
            <a:ext cx="300344" cy="171450"/>
          </a:xfrm>
          <a:prstGeom prst="rect">
            <a:avLst/>
          </a:prstGeom>
          <a:noFill/>
          <a:ln/>
        </p:spPr>
        <p:txBody>
          <a:bodyPr wrap="none" lIns="0" tIns="0" rIns="0" bIns="0" rtlCol="0" anchor="t">
            <a:spAutoFit/>
          </a:bodyPr>
          <a:lstStyle/>
          <a:p>
            <a:pPr algn="r" indent="0" marL="0">
              <a:lnSpc>
                <a:spcPts val="1400"/>
              </a:lnSpc>
              <a:buNone/>
            </a:pPr>
            <a:r>
              <a:rPr lang="en-US" sz="784" b="1" dirty="0">
                <a:solidFill>
                  <a:srgbClr val="C8E86C"/>
                </a:solidFill>
              </a:rPr>
              <a:t>0,212</a:t>
            </a:r>
            <a:endParaRPr lang="en-US" sz="784" dirty="0"/>
          </a:p>
        </p:txBody>
      </p:sp>
      <p:sp>
        <p:nvSpPr>
          <p:cNvPr id="52" name="Text 48"/>
          <p:cNvSpPr/>
          <p:nvPr/>
        </p:nvSpPr>
        <p:spPr>
          <a:xfrm>
            <a:off x="4785866" y="3901883"/>
            <a:ext cx="300344"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7CB342"/>
                </a:solidFill>
              </a:rPr>
              <a:t>kWh/m²</a:t>
            </a:r>
            <a:endParaRPr lang="en-US" sz="534" dirty="0"/>
          </a:p>
        </p:txBody>
      </p:sp>
      <p:sp>
        <p:nvSpPr>
          <p:cNvPr id="53" name="Text 49"/>
          <p:cNvSpPr/>
          <p:nvPr/>
        </p:nvSpPr>
        <p:spPr>
          <a:xfrm>
            <a:off x="5229085" y="3712573"/>
            <a:ext cx="552273"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F5A623"/>
                </a:solidFill>
              </a:rPr>
              <a:t>+73%</a:t>
            </a:r>
            <a:endParaRPr lang="en-US" sz="683" dirty="0"/>
          </a:p>
        </p:txBody>
      </p:sp>
      <p:sp>
        <p:nvSpPr>
          <p:cNvPr id="54" name="Text 50"/>
          <p:cNvSpPr/>
          <p:nvPr/>
        </p:nvSpPr>
        <p:spPr>
          <a:xfrm>
            <a:off x="5229085" y="3891167"/>
            <a:ext cx="552273" cy="117872"/>
          </a:xfrm>
          <a:prstGeom prst="rect">
            <a:avLst/>
          </a:prstGeom>
          <a:noFill/>
          <a:ln/>
        </p:spPr>
        <p:txBody>
          <a:bodyPr wrap="none" lIns="0" tIns="0" rIns="0" bIns="0" rtlCol="0" anchor="t">
            <a:spAutoFit/>
          </a:bodyPr>
          <a:lstStyle/>
          <a:p>
            <a:pPr algn="r" indent="0" marL="0">
              <a:lnSpc>
                <a:spcPts val="900"/>
              </a:lnSpc>
              <a:buNone/>
            </a:pPr>
            <a:r>
              <a:rPr lang="en-US" sz="534" b="1" dirty="0">
                <a:solidFill>
                  <a:srgbClr val="B0B0B0"/>
                </a:solidFill>
              </a:rPr>
              <a:t>vs. Benchmark</a:t>
            </a:r>
            <a:endParaRPr lang="en-US" sz="534" dirty="0"/>
          </a:p>
        </p:txBody>
      </p:sp>
      <p:sp>
        <p:nvSpPr>
          <p:cNvPr id="55" name="Shape 51"/>
          <p:cNvSpPr/>
          <p:nvPr/>
        </p:nvSpPr>
        <p:spPr>
          <a:xfrm>
            <a:off x="428625" y="4241211"/>
            <a:ext cx="5438459" cy="674303"/>
          </a:xfrm>
          <a:prstGeom prst="rect">
            <a:avLst/>
          </a:prstGeom>
          <a:solidFill>
            <a:srgbClr val="7CB342">
              <a:alpha val="10000"/>
            </a:srgbClr>
          </a:solidFill>
          <a:ln/>
        </p:spPr>
      </p:sp>
      <p:sp>
        <p:nvSpPr>
          <p:cNvPr id="56" name="Shape 52"/>
          <p:cNvSpPr/>
          <p:nvPr/>
        </p:nvSpPr>
        <p:spPr>
          <a:xfrm>
            <a:off x="428625" y="4241211"/>
            <a:ext cx="28575" cy="674303"/>
          </a:xfrm>
          <a:prstGeom prst="rect">
            <a:avLst/>
          </a:prstGeom>
          <a:solidFill>
            <a:srgbClr val="C8E86C"/>
          </a:solidFill>
          <a:ln/>
        </p:spPr>
      </p:sp>
      <p:sp>
        <p:nvSpPr>
          <p:cNvPr id="57" name="Text 53"/>
          <p:cNvSpPr/>
          <p:nvPr/>
        </p:nvSpPr>
        <p:spPr>
          <a:xfrm>
            <a:off x="514350" y="4326936"/>
            <a:ext cx="5267009" cy="148568"/>
          </a:xfrm>
          <a:prstGeom prst="rect">
            <a:avLst/>
          </a:prstGeom>
          <a:noFill/>
          <a:ln/>
        </p:spPr>
        <p:txBody>
          <a:bodyPr wrap="none" lIns="0" tIns="0" rIns="0" bIns="0" rtlCol="0" anchor="t">
            <a:spAutoFit/>
          </a:bodyPr>
          <a:lstStyle/>
          <a:p>
            <a:pPr algn="l" indent="0" marL="0">
              <a:lnSpc>
                <a:spcPts val="1200"/>
              </a:lnSpc>
              <a:buNone/>
            </a:pPr>
            <a:r>
              <a:rPr lang="en-US" sz="634" b="1" dirty="0">
                <a:solidFill>
                  <a:srgbClr val="C8E86C"/>
                </a:solidFill>
              </a:rPr>
              <a:t>📊 Fatores de Variação</a:t>
            </a:r>
            <a:endParaRPr lang="en-US" sz="634" dirty="0"/>
          </a:p>
        </p:txBody>
      </p:sp>
      <p:sp>
        <p:nvSpPr>
          <p:cNvPr id="58" name="Text 54"/>
          <p:cNvSpPr/>
          <p:nvPr/>
        </p:nvSpPr>
        <p:spPr>
          <a:xfrm>
            <a:off x="514350" y="4543369"/>
            <a:ext cx="4753496" cy="126802"/>
          </a:xfrm>
          <a:prstGeom prst="rect">
            <a:avLst/>
          </a:prstGeom>
          <a:noFill/>
          <a:ln/>
        </p:spPr>
        <p:txBody>
          <a:bodyPr wrap="none" lIns="0" tIns="0" rIns="0" bIns="0" rtlCol="0" anchor="t">
            <a:spAutoFit/>
          </a:bodyPr>
          <a:lstStyle/>
          <a:p>
            <a:pPr algn="l" indent="0" marL="0">
              <a:lnSpc>
                <a:spcPts val="1200"/>
              </a:lnSpc>
              <a:buNone/>
            </a:pPr>
            <a:r>
              <a:rPr lang="en-US" sz="674" dirty="0">
                <a:solidFill>
                  <a:srgbClr val="E8E8E8"/>
                </a:solidFill>
              </a:rPr>
              <a:t>Isolamento térmico das instalações, idade e eficiência dos equipamentos de climatização, práticas de manejo</a:t>
            </a:r>
            <a:endParaRPr lang="en-US" sz="674" dirty="0"/>
          </a:p>
        </p:txBody>
      </p:sp>
      <p:sp>
        <p:nvSpPr>
          <p:cNvPr id="59" name="Text 55"/>
          <p:cNvSpPr/>
          <p:nvPr/>
        </p:nvSpPr>
        <p:spPr>
          <a:xfrm>
            <a:off x="514350" y="4691937"/>
            <a:ext cx="2953996" cy="126802"/>
          </a:xfrm>
          <a:prstGeom prst="rect">
            <a:avLst/>
          </a:prstGeom>
          <a:noFill/>
          <a:ln/>
        </p:spPr>
        <p:txBody>
          <a:bodyPr wrap="none" lIns="0" tIns="0" rIns="0" bIns="0" rtlCol="0" anchor="t">
            <a:spAutoFit/>
          </a:bodyPr>
          <a:lstStyle/>
          <a:p>
            <a:pPr algn="l" indent="0" marL="0">
              <a:lnSpc>
                <a:spcPts val="1200"/>
              </a:lnSpc>
              <a:buNone/>
            </a:pPr>
            <a:r>
              <a:rPr lang="en-US" sz="674" dirty="0">
                <a:solidFill>
                  <a:srgbClr val="E8E8E8"/>
                </a:solidFill>
              </a:rPr>
              <a:t>operacional, densidade de alojamento e condições climáticas locais.</a:t>
            </a:r>
            <a:endParaRPr lang="en-US" sz="674" dirty="0"/>
          </a:p>
        </p:txBody>
      </p:sp>
      <p:pic>
        <p:nvPicPr>
          <p:cNvPr id="60" name="Image 1" descr="preencoded.png">    </p:cNvPr>
          <p:cNvPicPr>
            <a:picLocks noChangeAspect="1"/>
          </p:cNvPicPr>
          <p:nvPr/>
        </p:nvPicPr>
        <p:blipFill>
          <a:blip r:embed="rId2"/>
          <a:stretch>
            <a:fillRect/>
          </a:stretch>
        </p:blipFill>
        <p:spPr>
          <a:xfrm>
            <a:off x="6152834" y="0"/>
            <a:ext cx="2991166"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258414"/>
          </a:xfrm>
          <a:prstGeom prst="rect">
            <a:avLst/>
          </a:prstGeom>
        </p:spPr>
      </p:pic>
      <p:sp>
        <p:nvSpPr>
          <p:cNvPr id="4" name="Text 0"/>
          <p:cNvSpPr/>
          <p:nvPr/>
        </p:nvSpPr>
        <p:spPr>
          <a:xfrm>
            <a:off x="0" y="428625"/>
            <a:ext cx="9144000" cy="342900"/>
          </a:xfrm>
          <a:prstGeom prst="rect">
            <a:avLst/>
          </a:prstGeom>
          <a:noFill/>
          <a:ln/>
        </p:spPr>
        <p:txBody>
          <a:bodyPr wrap="none" lIns="510286" tIns="0" rIns="510286" bIns="0" rtlCol="0" anchor="t">
            <a:spAutoFit/>
          </a:bodyPr>
          <a:lstStyle/>
          <a:p>
            <a:pPr algn="l" indent="0" marL="0">
              <a:lnSpc>
                <a:spcPts val="2700"/>
              </a:lnSpc>
              <a:buNone/>
            </a:pPr>
            <a:r>
              <a:rPr lang="en-US" sz="1602" b="1" dirty="0">
                <a:solidFill>
                  <a:srgbClr val="C8E86C"/>
                </a:solidFill>
              </a:rPr>
              <a:t>Aviários 170 e 785 apresentam maior variabilidade no consumo diário</a:t>
            </a:r>
            <a:endParaRPr lang="en-US" sz="1602" dirty="0"/>
          </a:p>
        </p:txBody>
      </p:sp>
      <p:sp>
        <p:nvSpPr>
          <p:cNvPr id="5" name="Text 1"/>
          <p:cNvSpPr/>
          <p:nvPr/>
        </p:nvSpPr>
        <p:spPr>
          <a:xfrm>
            <a:off x="578644" y="1128713"/>
            <a:ext cx="8136731"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 1037: Operação Consistente</a:t>
            </a:r>
            <a:endParaRPr lang="en-US" sz="784" dirty="0"/>
          </a:p>
        </p:txBody>
      </p:sp>
      <p:sp>
        <p:nvSpPr>
          <p:cNvPr id="6" name="Text 2"/>
          <p:cNvSpPr/>
          <p:nvPr/>
        </p:nvSpPr>
        <p:spPr>
          <a:xfrm>
            <a:off x="578644" y="1357313"/>
            <a:ext cx="8136731"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Apesar de ser o mais eficiente, apresenta variabilidade moderada com consumo diário concentrado entre 150 e 400 kWh. A consistência sugere processos bem estabelecidos e equipamentos confiáveis, permitindo previsibilidade de custos operacionais.</a:t>
            </a:r>
            <a:endParaRPr lang="en-US" sz="727" dirty="0"/>
          </a:p>
        </p:txBody>
      </p:sp>
      <p:sp>
        <p:nvSpPr>
          <p:cNvPr id="7" name="Text 3"/>
          <p:cNvSpPr/>
          <p:nvPr/>
        </p:nvSpPr>
        <p:spPr>
          <a:xfrm>
            <a:off x="578644" y="1734480"/>
            <a:ext cx="813673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7CB342"/>
                </a:solidFill>
              </a:rPr>
              <a:t>✓ Padrão previsível e estável</a:t>
            </a:r>
            <a:endParaRPr lang="en-US" sz="634" dirty="0"/>
          </a:p>
        </p:txBody>
      </p:sp>
      <p:sp>
        <p:nvSpPr>
          <p:cNvPr id="8" name="Text 4"/>
          <p:cNvSpPr/>
          <p:nvPr/>
        </p:nvSpPr>
        <p:spPr>
          <a:xfrm>
            <a:off x="578644" y="2195252"/>
            <a:ext cx="8136731"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Aviários 170 e 171: Alta Dispersão de Dados</a:t>
            </a:r>
            <a:endParaRPr lang="en-US" sz="784" dirty="0"/>
          </a:p>
        </p:txBody>
      </p:sp>
      <p:sp>
        <p:nvSpPr>
          <p:cNvPr id="9" name="Text 5"/>
          <p:cNvSpPr/>
          <p:nvPr/>
        </p:nvSpPr>
        <p:spPr>
          <a:xfrm>
            <a:off x="578644" y="2423852"/>
            <a:ext cx="8136731"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Exibem a maior dispersão de dados, com picos de consumo que podem ultrapassar 1.000 kWh em dias específicos. Essa alta variabilidade indica possíveis problemas de controle ambiental, eventos climáticos extremos ou falhas operacionais que geram consumo atípico.</a:t>
            </a:r>
            <a:endParaRPr lang="en-US" sz="727" dirty="0"/>
          </a:p>
        </p:txBody>
      </p:sp>
      <p:sp>
        <p:nvSpPr>
          <p:cNvPr id="10" name="Text 6"/>
          <p:cNvSpPr/>
          <p:nvPr/>
        </p:nvSpPr>
        <p:spPr>
          <a:xfrm>
            <a:off x="578644" y="2801020"/>
            <a:ext cx="813673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7CB342"/>
                </a:solidFill>
              </a:rPr>
              <a:t>⚠ Consumo errático e imprevisível</a:t>
            </a:r>
            <a:endParaRPr lang="en-US" sz="634" dirty="0"/>
          </a:p>
        </p:txBody>
      </p:sp>
      <p:sp>
        <p:nvSpPr>
          <p:cNvPr id="11" name="Text 7"/>
          <p:cNvSpPr/>
          <p:nvPr/>
        </p:nvSpPr>
        <p:spPr>
          <a:xfrm>
            <a:off x="578644" y="3261792"/>
            <a:ext cx="8136731"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 883: Padrão Intermediário</a:t>
            </a:r>
            <a:endParaRPr lang="en-US" sz="784" dirty="0"/>
          </a:p>
        </p:txBody>
      </p:sp>
      <p:sp>
        <p:nvSpPr>
          <p:cNvPr id="12" name="Text 8"/>
          <p:cNvSpPr/>
          <p:nvPr/>
        </p:nvSpPr>
        <p:spPr>
          <a:xfrm>
            <a:off x="578644" y="3490392"/>
            <a:ext cx="8136731"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Apresenta padrão intermediário com variabilidade controlada e poucos outliers, sugerindo operação estável com processos bem definidos. Desempenho consistente sem extremos.</a:t>
            </a:r>
            <a:endParaRPr lang="en-US" sz="727" dirty="0"/>
          </a:p>
        </p:txBody>
      </p:sp>
      <p:sp>
        <p:nvSpPr>
          <p:cNvPr id="13" name="Text 9"/>
          <p:cNvSpPr/>
          <p:nvPr/>
        </p:nvSpPr>
        <p:spPr>
          <a:xfrm>
            <a:off x="578644" y="3867559"/>
            <a:ext cx="813673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7CB342"/>
                </a:solidFill>
              </a:rPr>
              <a:t>✓ Operação equilibrada e controlada</a:t>
            </a:r>
            <a:endParaRPr lang="en-US" sz="634" dirty="0"/>
          </a:p>
        </p:txBody>
      </p:sp>
      <p:sp>
        <p:nvSpPr>
          <p:cNvPr id="14" name="Text 10"/>
          <p:cNvSpPr/>
          <p:nvPr/>
        </p:nvSpPr>
        <p:spPr>
          <a:xfrm>
            <a:off x="428625" y="4306900"/>
            <a:ext cx="828675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F5A623"/>
                </a:solidFill>
              </a:rPr>
              <a:t>Implicações para Gestão Operacional</a:t>
            </a:r>
            <a:endParaRPr lang="en-US" sz="784" dirty="0"/>
          </a:p>
        </p:txBody>
      </p:sp>
      <p:sp>
        <p:nvSpPr>
          <p:cNvPr id="15" name="Text 11"/>
          <p:cNvSpPr/>
          <p:nvPr/>
        </p:nvSpPr>
        <p:spPr>
          <a:xfrm>
            <a:off x="428625" y="4564075"/>
            <a:ext cx="8286750" cy="160009"/>
          </a:xfrm>
          <a:prstGeom prst="rect">
            <a:avLst/>
          </a:prstGeom>
          <a:noFill/>
          <a:ln/>
        </p:spPr>
        <p:txBody>
          <a:bodyPr wrap="none" lIns="170053" tIns="0" rIns="0" bIns="0" rtlCol="0" anchor="t">
            <a:spAutoFit/>
          </a:bodyPr>
          <a:lstStyle/>
          <a:p>
            <a:pPr algn="l" indent="0" marL="0">
              <a:lnSpc>
                <a:spcPts val="1300"/>
              </a:lnSpc>
              <a:buNone/>
            </a:pPr>
            <a:r>
              <a:rPr lang="en-US" sz="727" dirty="0">
                <a:solidFill>
                  <a:srgbClr val="E8E8E8"/>
                </a:solidFill>
              </a:rPr>
              <a:t>Alta variabilidade dificulta o planejamento financeiro e pode indicar ineficiências operacionais ou problemas técnicos não identificados</a:t>
            </a:r>
            <a:endParaRPr lang="en-US" sz="727" dirty="0"/>
          </a:p>
        </p:txBody>
      </p:sp>
      <p:sp>
        <p:nvSpPr>
          <p:cNvPr id="16" name="Text 12"/>
          <p:cNvSpPr/>
          <p:nvPr/>
        </p:nvSpPr>
        <p:spPr>
          <a:xfrm>
            <a:off x="428625" y="4795521"/>
            <a:ext cx="8286750" cy="160009"/>
          </a:xfrm>
          <a:prstGeom prst="rect">
            <a:avLst/>
          </a:prstGeom>
          <a:noFill/>
          <a:ln/>
        </p:spPr>
        <p:txBody>
          <a:bodyPr wrap="none" lIns="170053" tIns="0" rIns="0" bIns="0" rtlCol="0" anchor="t">
            <a:spAutoFit/>
          </a:bodyPr>
          <a:lstStyle/>
          <a:p>
            <a:pPr algn="l" indent="0" marL="0">
              <a:lnSpc>
                <a:spcPts val="1300"/>
              </a:lnSpc>
              <a:buNone/>
            </a:pPr>
            <a:r>
              <a:rPr lang="en-US" sz="727" dirty="0">
                <a:solidFill>
                  <a:srgbClr val="E8E8E8"/>
                </a:solidFill>
              </a:rPr>
              <a:t>Aviários 170 e 171 devem ser priorizados para auditorias técnicas e implementação de sistemas de monitoramento em tempo real</a:t>
            </a:r>
            <a:endParaRPr lang="en-US" sz="727" dirty="0"/>
          </a:p>
        </p:txBody>
      </p:sp>
      <p:sp>
        <p:nvSpPr>
          <p:cNvPr id="17" name="Text 13"/>
          <p:cNvSpPr/>
          <p:nvPr/>
        </p:nvSpPr>
        <p:spPr>
          <a:xfrm>
            <a:off x="428625" y="5026968"/>
            <a:ext cx="8286750" cy="160009"/>
          </a:xfrm>
          <a:prstGeom prst="rect">
            <a:avLst/>
          </a:prstGeom>
          <a:noFill/>
          <a:ln/>
        </p:spPr>
        <p:txBody>
          <a:bodyPr wrap="none" lIns="170053" tIns="0" rIns="0" bIns="0" rtlCol="0" anchor="t">
            <a:spAutoFit/>
          </a:bodyPr>
          <a:lstStyle/>
          <a:p>
            <a:pPr algn="l" indent="0" marL="0">
              <a:lnSpc>
                <a:spcPts val="1300"/>
              </a:lnSpc>
              <a:buNone/>
            </a:pPr>
            <a:r>
              <a:rPr lang="en-US" sz="727" dirty="0">
                <a:solidFill>
                  <a:srgbClr val="E8E8E8"/>
                </a:solidFill>
              </a:rPr>
              <a:t>Replicar as práticas operacionais do Aviário 1037 pode reduzir significativamente a variabilidade nos demais aviários</a:t>
            </a:r>
            <a:endParaRPr lang="en-US" sz="727" dirty="0"/>
          </a:p>
        </p:txBody>
      </p:sp>
      <p:sp>
        <p:nvSpPr>
          <p:cNvPr id="18" name="Text 14"/>
          <p:cNvSpPr/>
          <p:nvPr/>
        </p:nvSpPr>
        <p:spPr>
          <a:xfrm>
            <a:off x="428625" y="4564075"/>
            <a:ext cx="100013" cy="159981"/>
          </a:xfrm>
          <a:prstGeom prst="rect">
            <a:avLst/>
          </a:prstGeom>
          <a:noFill/>
          <a:ln/>
        </p:spPr>
        <p:txBody>
          <a:bodyPr wrap="none" lIns="0" tIns="0" rIns="0" bIns="0" rtlCol="0" anchor="t">
            <a:spAutoFit/>
          </a:bodyPr>
          <a:lstStyle/>
          <a:p>
            <a:pPr algn="l" indent="0" marL="0">
              <a:lnSpc>
                <a:spcPts val="1300"/>
              </a:lnSpc>
              <a:buNone/>
            </a:pPr>
            <a:r>
              <a:rPr lang="en-US" sz="683" b="1" dirty="0">
                <a:solidFill>
                  <a:srgbClr val="F5A623"/>
                </a:solidFill>
              </a:rPr>
              <a:t>→</a:t>
            </a:r>
            <a:endParaRPr lang="en-US" sz="683" dirty="0"/>
          </a:p>
        </p:txBody>
      </p:sp>
      <p:sp>
        <p:nvSpPr>
          <p:cNvPr id="19" name="Text 15"/>
          <p:cNvSpPr/>
          <p:nvPr/>
        </p:nvSpPr>
        <p:spPr>
          <a:xfrm>
            <a:off x="428625" y="4795521"/>
            <a:ext cx="100013" cy="159981"/>
          </a:xfrm>
          <a:prstGeom prst="rect">
            <a:avLst/>
          </a:prstGeom>
          <a:noFill/>
          <a:ln/>
        </p:spPr>
        <p:txBody>
          <a:bodyPr wrap="none" lIns="0" tIns="0" rIns="0" bIns="0" rtlCol="0" anchor="t">
            <a:spAutoFit/>
          </a:bodyPr>
          <a:lstStyle/>
          <a:p>
            <a:pPr algn="l" indent="0" marL="0">
              <a:lnSpc>
                <a:spcPts val="1300"/>
              </a:lnSpc>
              <a:buNone/>
            </a:pPr>
            <a:r>
              <a:rPr lang="en-US" sz="683" b="1" dirty="0">
                <a:solidFill>
                  <a:srgbClr val="F5A623"/>
                </a:solidFill>
              </a:rPr>
              <a:t>→</a:t>
            </a:r>
            <a:endParaRPr lang="en-US" sz="683" dirty="0"/>
          </a:p>
        </p:txBody>
      </p:sp>
      <p:sp>
        <p:nvSpPr>
          <p:cNvPr id="20" name="Text 16"/>
          <p:cNvSpPr/>
          <p:nvPr/>
        </p:nvSpPr>
        <p:spPr>
          <a:xfrm>
            <a:off x="428625" y="5026968"/>
            <a:ext cx="100013" cy="159981"/>
          </a:xfrm>
          <a:prstGeom prst="rect">
            <a:avLst/>
          </a:prstGeom>
          <a:noFill/>
          <a:ln/>
        </p:spPr>
        <p:txBody>
          <a:bodyPr wrap="none" lIns="0" tIns="0" rIns="0" bIns="0" rtlCol="0" anchor="t">
            <a:spAutoFit/>
          </a:bodyPr>
          <a:lstStyle/>
          <a:p>
            <a:pPr algn="l" indent="0" marL="0">
              <a:lnSpc>
                <a:spcPts val="1300"/>
              </a:lnSpc>
              <a:buNone/>
            </a:pPr>
            <a:r>
              <a:rPr lang="en-US" sz="683" b="1" dirty="0">
                <a:solidFill>
                  <a:srgbClr val="F5A623"/>
                </a:solidFill>
              </a:rPr>
              <a:t>→</a:t>
            </a:r>
            <a:endParaRPr lang="en-US" sz="68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357188"/>
            <a:ext cx="9144000" cy="685800"/>
          </a:xfrm>
          <a:prstGeom prst="rect">
            <a:avLst/>
          </a:prstGeom>
          <a:noFill/>
          <a:ln/>
        </p:spPr>
        <p:txBody>
          <a:bodyPr wrap="square" lIns="510286" tIns="0" rIns="510286" bIns="0" rtlCol="0" anchor="t">
            <a:spAutoFit/>
          </a:bodyPr>
          <a:lstStyle/>
          <a:p>
            <a:pPr algn="l" indent="0" marL="0">
              <a:lnSpc>
                <a:spcPts val="2700"/>
              </a:lnSpc>
              <a:buNone/>
            </a:pPr>
            <a:r>
              <a:rPr lang="en-US" sz="1602" b="1" dirty="0">
                <a:solidFill>
                  <a:srgbClr val="C8E86C"/>
                </a:solidFill>
              </a:rPr>
              <a:t>Aviário 1037 concentra 34% do consumo total registrado no período analisado</a:t>
            </a:r>
            <a:endParaRPr lang="en-US" sz="1602" dirty="0"/>
          </a:p>
        </p:txBody>
      </p:sp>
      <p:pic>
        <p:nvPicPr>
          <p:cNvPr id="5" name="Image 1" descr="preencoded.png">    </p:cNvPr>
          <p:cNvPicPr>
            <a:picLocks noChangeAspect="1"/>
          </p:cNvPicPr>
          <p:nvPr/>
        </p:nvPicPr>
        <p:blipFill>
          <a:blip r:embed="rId2"/>
          <a:stretch>
            <a:fillRect/>
          </a:stretch>
        </p:blipFill>
        <p:spPr>
          <a:xfrm>
            <a:off x="428625" y="1950244"/>
            <a:ext cx="4400550" cy="2500313"/>
          </a:xfrm>
          <a:prstGeom prst="rect">
            <a:avLst/>
          </a:prstGeom>
        </p:spPr>
      </p:pic>
      <p:sp>
        <p:nvSpPr>
          <p:cNvPr id="6" name="Shape 1"/>
          <p:cNvSpPr/>
          <p:nvPr/>
        </p:nvSpPr>
        <p:spPr>
          <a:xfrm>
            <a:off x="5114925" y="1289447"/>
            <a:ext cx="3600450" cy="307181"/>
          </a:xfrm>
          <a:prstGeom prst="rect">
            <a:avLst/>
          </a:prstGeom>
          <a:solidFill>
            <a:srgbClr val="F5A623">
              <a:alpha val="12000"/>
            </a:srgbClr>
          </a:solidFill>
          <a:ln/>
        </p:spPr>
      </p:sp>
      <p:sp>
        <p:nvSpPr>
          <p:cNvPr id="7" name="Shape 2"/>
          <p:cNvSpPr/>
          <p:nvPr/>
        </p:nvSpPr>
        <p:spPr>
          <a:xfrm>
            <a:off x="5114925" y="1289447"/>
            <a:ext cx="21431" cy="307181"/>
          </a:xfrm>
          <a:prstGeom prst="rect">
            <a:avLst/>
          </a:prstGeom>
          <a:solidFill>
            <a:srgbClr val="F5A623"/>
          </a:solidFill>
          <a:ln/>
        </p:spPr>
      </p:sp>
      <p:sp>
        <p:nvSpPr>
          <p:cNvPr id="8" name="Text 3"/>
          <p:cNvSpPr/>
          <p:nvPr/>
        </p:nvSpPr>
        <p:spPr>
          <a:xfrm>
            <a:off x="5172075" y="1357313"/>
            <a:ext cx="571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1037</a:t>
            </a:r>
            <a:endParaRPr lang="en-US" sz="784" dirty="0"/>
          </a:p>
        </p:txBody>
      </p:sp>
      <p:sp>
        <p:nvSpPr>
          <p:cNvPr id="9" name="Text 4"/>
          <p:cNvSpPr/>
          <p:nvPr/>
        </p:nvSpPr>
        <p:spPr>
          <a:xfrm>
            <a:off x="5850731" y="1346597"/>
            <a:ext cx="85725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232.000 kWh</a:t>
            </a:r>
            <a:endParaRPr lang="en-US" sz="885" dirty="0"/>
          </a:p>
        </p:txBody>
      </p:sp>
      <p:sp>
        <p:nvSpPr>
          <p:cNvPr id="10" name="Text 5"/>
          <p:cNvSpPr/>
          <p:nvPr/>
        </p:nvSpPr>
        <p:spPr>
          <a:xfrm>
            <a:off x="6815138" y="1368028"/>
            <a:ext cx="1843088" cy="150019"/>
          </a:xfrm>
          <a:prstGeom prst="rect">
            <a:avLst/>
          </a:prstGeom>
          <a:noFill/>
          <a:ln/>
        </p:spPr>
        <p:txBody>
          <a:bodyPr wrap="none" lIns="0" tIns="0" rIns="0" bIns="0" rtlCol="0" anchor="t">
            <a:spAutoFit/>
          </a:bodyPr>
          <a:lstStyle/>
          <a:p>
            <a:pPr algn="r" indent="0" marL="0">
              <a:lnSpc>
                <a:spcPts val="1200"/>
              </a:lnSpc>
              <a:buNone/>
            </a:pPr>
            <a:r>
              <a:rPr lang="en-US" sz="727" dirty="0">
                <a:solidFill>
                  <a:srgbClr val="E8E8E8"/>
                </a:solidFill>
              </a:rPr>
              <a:t>34%</a:t>
            </a:r>
            <a:endParaRPr lang="en-US" sz="727" dirty="0"/>
          </a:p>
        </p:txBody>
      </p:sp>
      <p:sp>
        <p:nvSpPr>
          <p:cNvPr id="11" name="Shape 6"/>
          <p:cNvSpPr/>
          <p:nvPr/>
        </p:nvSpPr>
        <p:spPr>
          <a:xfrm>
            <a:off x="5114925" y="1682353"/>
            <a:ext cx="3600450" cy="307181"/>
          </a:xfrm>
          <a:prstGeom prst="rect">
            <a:avLst/>
          </a:prstGeom>
          <a:solidFill>
            <a:srgbClr val="7CB342">
              <a:alpha val="8000"/>
            </a:srgbClr>
          </a:solidFill>
          <a:ln/>
        </p:spPr>
      </p:sp>
      <p:sp>
        <p:nvSpPr>
          <p:cNvPr id="12" name="Shape 7"/>
          <p:cNvSpPr/>
          <p:nvPr/>
        </p:nvSpPr>
        <p:spPr>
          <a:xfrm>
            <a:off x="5114925" y="1682353"/>
            <a:ext cx="21431" cy="307181"/>
          </a:xfrm>
          <a:prstGeom prst="rect">
            <a:avLst/>
          </a:prstGeom>
          <a:solidFill>
            <a:srgbClr val="7CB342"/>
          </a:solidFill>
          <a:ln/>
        </p:spPr>
      </p:sp>
      <p:sp>
        <p:nvSpPr>
          <p:cNvPr id="13" name="Text 8"/>
          <p:cNvSpPr/>
          <p:nvPr/>
        </p:nvSpPr>
        <p:spPr>
          <a:xfrm>
            <a:off x="5172075" y="1750219"/>
            <a:ext cx="571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785</a:t>
            </a:r>
            <a:endParaRPr lang="en-US" sz="784" dirty="0"/>
          </a:p>
        </p:txBody>
      </p:sp>
      <p:sp>
        <p:nvSpPr>
          <p:cNvPr id="14" name="Text 9"/>
          <p:cNvSpPr/>
          <p:nvPr/>
        </p:nvSpPr>
        <p:spPr>
          <a:xfrm>
            <a:off x="5850731" y="1739503"/>
            <a:ext cx="85725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151.000 kWh</a:t>
            </a:r>
            <a:endParaRPr lang="en-US" sz="885" dirty="0"/>
          </a:p>
        </p:txBody>
      </p:sp>
      <p:sp>
        <p:nvSpPr>
          <p:cNvPr id="15" name="Text 10"/>
          <p:cNvSpPr/>
          <p:nvPr/>
        </p:nvSpPr>
        <p:spPr>
          <a:xfrm>
            <a:off x="6815138" y="1760934"/>
            <a:ext cx="1843088" cy="150019"/>
          </a:xfrm>
          <a:prstGeom prst="rect">
            <a:avLst/>
          </a:prstGeom>
          <a:noFill/>
          <a:ln/>
        </p:spPr>
        <p:txBody>
          <a:bodyPr wrap="none" lIns="0" tIns="0" rIns="0" bIns="0" rtlCol="0" anchor="t">
            <a:spAutoFit/>
          </a:bodyPr>
          <a:lstStyle/>
          <a:p>
            <a:pPr algn="r" indent="0" marL="0">
              <a:lnSpc>
                <a:spcPts val="1200"/>
              </a:lnSpc>
              <a:buNone/>
            </a:pPr>
            <a:r>
              <a:rPr lang="en-US" sz="727" dirty="0">
                <a:solidFill>
                  <a:srgbClr val="E8E8E8"/>
                </a:solidFill>
              </a:rPr>
              <a:t>22%</a:t>
            </a:r>
            <a:endParaRPr lang="en-US" sz="727" dirty="0"/>
          </a:p>
        </p:txBody>
      </p:sp>
      <p:sp>
        <p:nvSpPr>
          <p:cNvPr id="16" name="Shape 11"/>
          <p:cNvSpPr/>
          <p:nvPr/>
        </p:nvSpPr>
        <p:spPr>
          <a:xfrm>
            <a:off x="5114925" y="2075259"/>
            <a:ext cx="3600450" cy="307181"/>
          </a:xfrm>
          <a:prstGeom prst="rect">
            <a:avLst/>
          </a:prstGeom>
          <a:solidFill>
            <a:srgbClr val="7CB342">
              <a:alpha val="8000"/>
            </a:srgbClr>
          </a:solidFill>
          <a:ln/>
        </p:spPr>
      </p:sp>
      <p:sp>
        <p:nvSpPr>
          <p:cNvPr id="17" name="Shape 12"/>
          <p:cNvSpPr/>
          <p:nvPr/>
        </p:nvSpPr>
        <p:spPr>
          <a:xfrm>
            <a:off x="5114925" y="2075259"/>
            <a:ext cx="21431" cy="307181"/>
          </a:xfrm>
          <a:prstGeom prst="rect">
            <a:avLst/>
          </a:prstGeom>
          <a:solidFill>
            <a:srgbClr val="7CB342"/>
          </a:solidFill>
          <a:ln/>
        </p:spPr>
      </p:sp>
      <p:sp>
        <p:nvSpPr>
          <p:cNvPr id="18" name="Text 13"/>
          <p:cNvSpPr/>
          <p:nvPr/>
        </p:nvSpPr>
        <p:spPr>
          <a:xfrm>
            <a:off x="5172075" y="2143125"/>
            <a:ext cx="571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170</a:t>
            </a:r>
            <a:endParaRPr lang="en-US" sz="784" dirty="0"/>
          </a:p>
        </p:txBody>
      </p:sp>
      <p:sp>
        <p:nvSpPr>
          <p:cNvPr id="19" name="Text 14"/>
          <p:cNvSpPr/>
          <p:nvPr/>
        </p:nvSpPr>
        <p:spPr>
          <a:xfrm>
            <a:off x="5850731" y="2132409"/>
            <a:ext cx="85725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126.000 kWh</a:t>
            </a:r>
            <a:endParaRPr lang="en-US" sz="885" dirty="0"/>
          </a:p>
        </p:txBody>
      </p:sp>
      <p:sp>
        <p:nvSpPr>
          <p:cNvPr id="20" name="Text 15"/>
          <p:cNvSpPr/>
          <p:nvPr/>
        </p:nvSpPr>
        <p:spPr>
          <a:xfrm>
            <a:off x="6815138" y="2153841"/>
            <a:ext cx="1843088" cy="150019"/>
          </a:xfrm>
          <a:prstGeom prst="rect">
            <a:avLst/>
          </a:prstGeom>
          <a:noFill/>
          <a:ln/>
        </p:spPr>
        <p:txBody>
          <a:bodyPr wrap="none" lIns="0" tIns="0" rIns="0" bIns="0" rtlCol="0" anchor="t">
            <a:spAutoFit/>
          </a:bodyPr>
          <a:lstStyle/>
          <a:p>
            <a:pPr algn="r" indent="0" marL="0">
              <a:lnSpc>
                <a:spcPts val="1200"/>
              </a:lnSpc>
              <a:buNone/>
            </a:pPr>
            <a:r>
              <a:rPr lang="en-US" sz="727" dirty="0">
                <a:solidFill>
                  <a:srgbClr val="E8E8E8"/>
                </a:solidFill>
              </a:rPr>
              <a:t>19%</a:t>
            </a:r>
            <a:endParaRPr lang="en-US" sz="727" dirty="0"/>
          </a:p>
        </p:txBody>
      </p:sp>
      <p:sp>
        <p:nvSpPr>
          <p:cNvPr id="21" name="Shape 16"/>
          <p:cNvSpPr/>
          <p:nvPr/>
        </p:nvSpPr>
        <p:spPr>
          <a:xfrm>
            <a:off x="5114925" y="2468166"/>
            <a:ext cx="3600450" cy="307181"/>
          </a:xfrm>
          <a:prstGeom prst="rect">
            <a:avLst/>
          </a:prstGeom>
          <a:solidFill>
            <a:srgbClr val="7CB342">
              <a:alpha val="8000"/>
            </a:srgbClr>
          </a:solidFill>
          <a:ln/>
        </p:spPr>
      </p:sp>
      <p:sp>
        <p:nvSpPr>
          <p:cNvPr id="22" name="Shape 17"/>
          <p:cNvSpPr/>
          <p:nvPr/>
        </p:nvSpPr>
        <p:spPr>
          <a:xfrm>
            <a:off x="5114925" y="2468166"/>
            <a:ext cx="21431" cy="307181"/>
          </a:xfrm>
          <a:prstGeom prst="rect">
            <a:avLst/>
          </a:prstGeom>
          <a:solidFill>
            <a:srgbClr val="7CB342"/>
          </a:solidFill>
          <a:ln/>
        </p:spPr>
      </p:sp>
      <p:sp>
        <p:nvSpPr>
          <p:cNvPr id="23" name="Text 18"/>
          <p:cNvSpPr/>
          <p:nvPr/>
        </p:nvSpPr>
        <p:spPr>
          <a:xfrm>
            <a:off x="5172075" y="2536031"/>
            <a:ext cx="571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883</a:t>
            </a:r>
            <a:endParaRPr lang="en-US" sz="784" dirty="0"/>
          </a:p>
        </p:txBody>
      </p:sp>
      <p:sp>
        <p:nvSpPr>
          <p:cNvPr id="24" name="Text 19"/>
          <p:cNvSpPr/>
          <p:nvPr/>
        </p:nvSpPr>
        <p:spPr>
          <a:xfrm>
            <a:off x="5850731" y="2525316"/>
            <a:ext cx="85725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123.000 kWh</a:t>
            </a:r>
            <a:endParaRPr lang="en-US" sz="885" dirty="0"/>
          </a:p>
        </p:txBody>
      </p:sp>
      <p:sp>
        <p:nvSpPr>
          <p:cNvPr id="25" name="Text 20"/>
          <p:cNvSpPr/>
          <p:nvPr/>
        </p:nvSpPr>
        <p:spPr>
          <a:xfrm>
            <a:off x="6815138" y="2546747"/>
            <a:ext cx="1843088" cy="150019"/>
          </a:xfrm>
          <a:prstGeom prst="rect">
            <a:avLst/>
          </a:prstGeom>
          <a:noFill/>
          <a:ln/>
        </p:spPr>
        <p:txBody>
          <a:bodyPr wrap="none" lIns="0" tIns="0" rIns="0" bIns="0" rtlCol="0" anchor="t">
            <a:spAutoFit/>
          </a:bodyPr>
          <a:lstStyle/>
          <a:p>
            <a:pPr algn="r" indent="0" marL="0">
              <a:lnSpc>
                <a:spcPts val="1200"/>
              </a:lnSpc>
              <a:buNone/>
            </a:pPr>
            <a:r>
              <a:rPr lang="en-US" sz="727" dirty="0">
                <a:solidFill>
                  <a:srgbClr val="E8E8E8"/>
                </a:solidFill>
              </a:rPr>
              <a:t>18%</a:t>
            </a:r>
            <a:endParaRPr lang="en-US" sz="727" dirty="0"/>
          </a:p>
        </p:txBody>
      </p:sp>
      <p:sp>
        <p:nvSpPr>
          <p:cNvPr id="26" name="Shape 21"/>
          <p:cNvSpPr/>
          <p:nvPr/>
        </p:nvSpPr>
        <p:spPr>
          <a:xfrm>
            <a:off x="5114925" y="2861072"/>
            <a:ext cx="3600450" cy="307181"/>
          </a:xfrm>
          <a:prstGeom prst="rect">
            <a:avLst/>
          </a:prstGeom>
          <a:solidFill>
            <a:srgbClr val="7CB342">
              <a:alpha val="8000"/>
            </a:srgbClr>
          </a:solidFill>
          <a:ln/>
        </p:spPr>
      </p:sp>
      <p:sp>
        <p:nvSpPr>
          <p:cNvPr id="27" name="Shape 22"/>
          <p:cNvSpPr/>
          <p:nvPr/>
        </p:nvSpPr>
        <p:spPr>
          <a:xfrm>
            <a:off x="5114925" y="2861072"/>
            <a:ext cx="21431" cy="307181"/>
          </a:xfrm>
          <a:prstGeom prst="rect">
            <a:avLst/>
          </a:prstGeom>
          <a:solidFill>
            <a:srgbClr val="7CB342"/>
          </a:solidFill>
          <a:ln/>
        </p:spPr>
      </p:sp>
      <p:sp>
        <p:nvSpPr>
          <p:cNvPr id="28" name="Text 23"/>
          <p:cNvSpPr/>
          <p:nvPr/>
        </p:nvSpPr>
        <p:spPr>
          <a:xfrm>
            <a:off x="5172075" y="2928938"/>
            <a:ext cx="571500"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171</a:t>
            </a:r>
            <a:endParaRPr lang="en-US" sz="784" dirty="0"/>
          </a:p>
        </p:txBody>
      </p:sp>
      <p:sp>
        <p:nvSpPr>
          <p:cNvPr id="29" name="Text 24"/>
          <p:cNvSpPr/>
          <p:nvPr/>
        </p:nvSpPr>
        <p:spPr>
          <a:xfrm>
            <a:off x="5850731" y="2918222"/>
            <a:ext cx="857250"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94.000 kWh</a:t>
            </a:r>
            <a:endParaRPr lang="en-US" sz="885" dirty="0"/>
          </a:p>
        </p:txBody>
      </p:sp>
      <p:sp>
        <p:nvSpPr>
          <p:cNvPr id="30" name="Text 25"/>
          <p:cNvSpPr/>
          <p:nvPr/>
        </p:nvSpPr>
        <p:spPr>
          <a:xfrm>
            <a:off x="6815138" y="2939653"/>
            <a:ext cx="1843088" cy="150019"/>
          </a:xfrm>
          <a:prstGeom prst="rect">
            <a:avLst/>
          </a:prstGeom>
          <a:noFill/>
          <a:ln/>
        </p:spPr>
        <p:txBody>
          <a:bodyPr wrap="none" lIns="0" tIns="0" rIns="0" bIns="0" rtlCol="0" anchor="t">
            <a:spAutoFit/>
          </a:bodyPr>
          <a:lstStyle/>
          <a:p>
            <a:pPr algn="r" indent="0" marL="0">
              <a:lnSpc>
                <a:spcPts val="1200"/>
              </a:lnSpc>
              <a:buNone/>
            </a:pPr>
            <a:r>
              <a:rPr lang="en-US" sz="727" dirty="0">
                <a:solidFill>
                  <a:srgbClr val="E8E8E8"/>
                </a:solidFill>
              </a:rPr>
              <a:t>14%</a:t>
            </a:r>
            <a:endParaRPr lang="en-US" sz="727" dirty="0"/>
          </a:p>
        </p:txBody>
      </p:sp>
      <p:sp>
        <p:nvSpPr>
          <p:cNvPr id="31" name="Shape 26"/>
          <p:cNvSpPr/>
          <p:nvPr/>
        </p:nvSpPr>
        <p:spPr>
          <a:xfrm>
            <a:off x="5114925" y="3396853"/>
            <a:ext cx="3600450" cy="757238"/>
          </a:xfrm>
          <a:prstGeom prst="rect">
            <a:avLst/>
          </a:prstGeom>
          <a:solidFill>
            <a:srgbClr val="C8E86C">
              <a:alpha val="10000"/>
            </a:srgbClr>
          </a:solidFill>
          <a:ln/>
        </p:spPr>
      </p:sp>
      <p:sp>
        <p:nvSpPr>
          <p:cNvPr id="32" name="Shape 27"/>
          <p:cNvSpPr/>
          <p:nvPr/>
        </p:nvSpPr>
        <p:spPr>
          <a:xfrm>
            <a:off x="5114925" y="3396853"/>
            <a:ext cx="28575" cy="757238"/>
          </a:xfrm>
          <a:prstGeom prst="rect">
            <a:avLst/>
          </a:prstGeom>
          <a:solidFill>
            <a:srgbClr val="C8E86C"/>
          </a:solidFill>
          <a:ln/>
        </p:spPr>
      </p:sp>
      <p:sp>
        <p:nvSpPr>
          <p:cNvPr id="33" name="Text 28"/>
          <p:cNvSpPr/>
          <p:nvPr/>
        </p:nvSpPr>
        <p:spPr>
          <a:xfrm>
            <a:off x="5222081" y="3504009"/>
            <a:ext cx="3386138"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Consumo Total</a:t>
            </a:r>
            <a:endParaRPr lang="en-US" sz="584" dirty="0"/>
          </a:p>
        </p:txBody>
      </p:sp>
      <p:sp>
        <p:nvSpPr>
          <p:cNvPr id="34" name="Text 29"/>
          <p:cNvSpPr/>
          <p:nvPr/>
        </p:nvSpPr>
        <p:spPr>
          <a:xfrm>
            <a:off x="5222081" y="3668316"/>
            <a:ext cx="3386138" cy="214313"/>
          </a:xfrm>
          <a:prstGeom prst="rect">
            <a:avLst/>
          </a:prstGeom>
          <a:noFill/>
          <a:ln/>
        </p:spPr>
        <p:txBody>
          <a:bodyPr wrap="none" lIns="0" tIns="0" rIns="0" bIns="0" rtlCol="0" anchor="t">
            <a:spAutoFit/>
          </a:bodyPr>
          <a:lstStyle/>
          <a:p>
            <a:pPr algn="l" indent="0" marL="0">
              <a:lnSpc>
                <a:spcPts val="1700"/>
              </a:lnSpc>
              <a:buNone/>
            </a:pPr>
            <a:r>
              <a:rPr lang="en-US" sz="987" b="1" dirty="0">
                <a:solidFill>
                  <a:srgbClr val="C8E86C"/>
                </a:solidFill>
              </a:rPr>
              <a:t>680.120 kWh</a:t>
            </a:r>
            <a:endParaRPr lang="en-US" sz="987" dirty="0"/>
          </a:p>
        </p:txBody>
      </p:sp>
      <p:sp>
        <p:nvSpPr>
          <p:cNvPr id="35" name="Text 30"/>
          <p:cNvSpPr/>
          <p:nvPr/>
        </p:nvSpPr>
        <p:spPr>
          <a:xfrm>
            <a:off x="5222081" y="3918347"/>
            <a:ext cx="3386138" cy="128588"/>
          </a:xfrm>
          <a:prstGeom prst="rect">
            <a:avLst/>
          </a:prstGeom>
          <a:noFill/>
          <a:ln/>
        </p:spPr>
        <p:txBody>
          <a:bodyPr wrap="none" lIns="0" tIns="0" rIns="0" bIns="0" rtlCol="0" anchor="t">
            <a:spAutoFit/>
          </a:bodyPr>
          <a:lstStyle/>
          <a:p>
            <a:pPr algn="l" indent="0" marL="0">
              <a:lnSpc>
                <a:spcPts val="1000"/>
              </a:lnSpc>
              <a:buNone/>
            </a:pPr>
            <a:r>
              <a:rPr lang="en-US" sz="621" dirty="0">
                <a:solidFill>
                  <a:srgbClr val="E8E8E8"/>
                </a:solidFill>
              </a:rPr>
              <a:t>Média: 298 kWh/dia</a:t>
            </a:r>
            <a:endParaRPr lang="en-US" sz="621" dirty="0"/>
          </a:p>
        </p:txBody>
      </p:sp>
      <p:sp>
        <p:nvSpPr>
          <p:cNvPr id="36" name="Shape 31"/>
          <p:cNvSpPr/>
          <p:nvPr/>
        </p:nvSpPr>
        <p:spPr>
          <a:xfrm>
            <a:off x="5114925" y="4382691"/>
            <a:ext cx="3600450" cy="728663"/>
          </a:xfrm>
          <a:prstGeom prst="rect">
            <a:avLst/>
          </a:prstGeom>
          <a:solidFill>
            <a:srgbClr val="7CB342">
              <a:alpha val="10000"/>
            </a:srgbClr>
          </a:solidFill>
          <a:ln/>
        </p:spPr>
      </p:sp>
      <p:sp>
        <p:nvSpPr>
          <p:cNvPr id="37" name="Shape 32"/>
          <p:cNvSpPr/>
          <p:nvPr/>
        </p:nvSpPr>
        <p:spPr>
          <a:xfrm>
            <a:off x="5114925" y="4382691"/>
            <a:ext cx="21431" cy="728663"/>
          </a:xfrm>
          <a:prstGeom prst="rect">
            <a:avLst/>
          </a:prstGeom>
          <a:solidFill>
            <a:srgbClr val="7CB342"/>
          </a:solidFill>
          <a:ln/>
        </p:spPr>
      </p:sp>
      <p:sp>
        <p:nvSpPr>
          <p:cNvPr id="38" name="Text 33"/>
          <p:cNvSpPr/>
          <p:nvPr/>
        </p:nvSpPr>
        <p:spPr>
          <a:xfrm>
            <a:off x="5114925" y="4382691"/>
            <a:ext cx="3600450" cy="728663"/>
          </a:xfrm>
          <a:prstGeom prst="rect">
            <a:avLst/>
          </a:prstGeom>
          <a:noFill/>
          <a:ln/>
        </p:spPr>
        <p:txBody>
          <a:bodyPr wrap="square" lIns="102108" tIns="102108" rIns="102108" bIns="102108" rtlCol="0" anchor="t">
            <a:spAutoFit/>
          </a:bodyPr>
          <a:lstStyle/>
          <a:p>
            <a:pPr algn="l" indent="0" marL="0">
              <a:lnSpc>
                <a:spcPts val="1100"/>
              </a:lnSpc>
              <a:buNone/>
            </a:pPr>
            <a:r>
              <a:rPr lang="en-US" sz="634" b="1" dirty="0">
                <a:solidFill>
                  <a:srgbClr val="E8E8E8"/>
                </a:solidFill>
              </a:rPr>
              <a:t>Insight Estratégico:</a:t>
            </a:r>
            <a:pPr algn="l" indent="0" marL="0">
              <a:lnSpc>
                <a:spcPts val="1100"/>
              </a:lnSpc>
              <a:buNone/>
            </a:pPr>
            <a:r>
              <a:rPr lang="en-US" sz="674" dirty="0">
                <a:solidFill>
                  <a:srgbClr val="E8E8E8"/>
                </a:solidFill>
              </a:rPr>
              <a:t> Embora o aviário 1037 seja o mais eficiente por m², seu </a:t>
            </a:r>
            <a:pPr algn="l" indent="0" marL="0">
              <a:lnSpc>
                <a:spcPts val="1100"/>
              </a:lnSpc>
              <a:buNone/>
            </a:pPr>
            <a:r>
              <a:rPr lang="en-US" sz="674" dirty="0">
                <a:solidFill>
                  <a:srgbClr val="E8E8E8"/>
                </a:solidFill>
              </a:rPr>
              <a:t>grande volume de consumo absoluto o torna um alvo prioritário para ações </a:t>
            </a:r>
            <a:pPr algn="l" indent="0" marL="0">
              <a:lnSpc>
                <a:spcPts val="1100"/>
              </a:lnSpc>
              <a:buNone/>
            </a:pPr>
            <a:r>
              <a:rPr lang="en-US" sz="674" dirty="0">
                <a:solidFill>
                  <a:srgbClr val="E8E8E8"/>
                </a:solidFill>
              </a:rPr>
              <a:t>de otimização. Mesmo pequenas melhorias percentuais resultarão em </a:t>
            </a:r>
            <a:pPr algn="l" indent="0" marL="0">
              <a:lnSpc>
                <a:spcPts val="1100"/>
              </a:lnSpc>
              <a:buNone/>
            </a:pPr>
            <a:r>
              <a:rPr lang="en-US" sz="674" dirty="0">
                <a:solidFill>
                  <a:srgbClr val="E8E8E8"/>
                </a:solidFill>
              </a:rPr>
              <a:t>economias significativas.</a:t>
            </a:r>
            <a:endParaRPr lang="en-US" sz="634" dirty="0"/>
          </a:p>
        </p:txBody>
      </p:sp>
      <p:pic>
        <p:nvPicPr>
          <p:cNvPr id="39" name="Image 2" descr="preencoded.png">    </p:cNvPr>
          <p:cNvPicPr>
            <a:picLocks noChangeAspect="1"/>
          </p:cNvPicPr>
          <p:nvPr/>
        </p:nvPicPr>
        <p:blipFill>
          <a:blip r:embed="rId3"/>
          <a:stretch>
            <a:fillRect/>
          </a:stretch>
        </p:blipFill>
        <p:spPr>
          <a:xfrm>
            <a:off x="7143750" y="3000375"/>
            <a:ext cx="2000250" cy="2143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594327"/>
          </a:xfrm>
          <a:prstGeom prst="rect">
            <a:avLst/>
          </a:prstGeom>
          <a:noFill/>
          <a:ln/>
        </p:spPr>
        <p:txBody>
          <a:bodyPr wrap="square" lIns="510286" tIns="0" rIns="510286" bIns="0" rtlCol="0" anchor="t">
            <a:spAutoFit/>
          </a:bodyPr>
          <a:lstStyle/>
          <a:p>
            <a:pPr algn="l" indent="0" marL="0">
              <a:lnSpc>
                <a:spcPts val="2300"/>
              </a:lnSpc>
              <a:buNone/>
            </a:pPr>
            <a:r>
              <a:rPr lang="en-US" sz="1602" b="1" dirty="0">
                <a:solidFill>
                  <a:srgbClr val="C8E86C"/>
                </a:solidFill>
              </a:rPr>
              <a:t>Consumo de energia não correlaciona diretamente com peso ou ração, mas sim com climatização</a:t>
            </a:r>
            <a:endParaRPr lang="en-US" sz="1602" dirty="0"/>
          </a:p>
        </p:txBody>
      </p:sp>
      <p:sp>
        <p:nvSpPr>
          <p:cNvPr id="5" name="Text 1"/>
          <p:cNvSpPr/>
          <p:nvPr/>
        </p:nvSpPr>
        <p:spPr>
          <a:xfrm>
            <a:off x="428625" y="1308702"/>
            <a:ext cx="3964781"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Correlações Identificadas</a:t>
            </a:r>
            <a:endParaRPr lang="en-US" sz="885" dirty="0"/>
          </a:p>
        </p:txBody>
      </p:sp>
      <p:sp>
        <p:nvSpPr>
          <p:cNvPr id="6" name="Text 2"/>
          <p:cNvSpPr/>
          <p:nvPr/>
        </p:nvSpPr>
        <p:spPr>
          <a:xfrm>
            <a:off x="428625" y="1680177"/>
            <a:ext cx="3964781" cy="150019"/>
          </a:xfrm>
          <a:prstGeom prst="rect">
            <a:avLst/>
          </a:prstGeom>
          <a:noFill/>
          <a:ln/>
        </p:spPr>
        <p:txBody>
          <a:bodyPr wrap="none" lIns="0" tIns="0" rIns="0" bIns="0" rtlCol="0" anchor="t">
            <a:spAutoFit/>
          </a:bodyPr>
          <a:lstStyle/>
          <a:p>
            <a:pPr algn="l" indent="0" marL="0">
              <a:lnSpc>
                <a:spcPts val="1200"/>
              </a:lnSpc>
              <a:buNone/>
            </a:pPr>
            <a:r>
              <a:rPr lang="en-US" sz="683" b="1" dirty="0">
                <a:solidFill>
                  <a:srgbClr val="E8E8E8"/>
                </a:solidFill>
              </a:rPr>
              <a:t>Energia vs. Dia de Criação</a:t>
            </a:r>
            <a:endParaRPr lang="en-US" sz="683" dirty="0"/>
          </a:p>
        </p:txBody>
      </p:sp>
      <p:sp>
        <p:nvSpPr>
          <p:cNvPr id="7" name="Shape 3"/>
          <p:cNvSpPr/>
          <p:nvPr/>
        </p:nvSpPr>
        <p:spPr>
          <a:xfrm>
            <a:off x="428625" y="1887345"/>
            <a:ext cx="3521869" cy="171450"/>
          </a:xfrm>
          <a:prstGeom prst="rect">
            <a:avLst/>
          </a:prstGeom>
          <a:solidFill>
            <a:srgbClr val="E8E8E8">
              <a:alpha val="10000"/>
            </a:srgbClr>
          </a:solidFill>
          <a:ln/>
        </p:spPr>
      </p:sp>
      <p:sp>
        <p:nvSpPr>
          <p:cNvPr id="8" name="Text 4"/>
          <p:cNvSpPr/>
          <p:nvPr/>
        </p:nvSpPr>
        <p:spPr>
          <a:xfrm>
            <a:off x="4036219" y="1898061"/>
            <a:ext cx="357188"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C8E86C"/>
                </a:solidFill>
              </a:rPr>
              <a:t>-0,17</a:t>
            </a:r>
            <a:endParaRPr lang="en-US" sz="683" dirty="0"/>
          </a:p>
        </p:txBody>
      </p:sp>
      <p:sp>
        <p:nvSpPr>
          <p:cNvPr id="9" name="Text 5"/>
          <p:cNvSpPr/>
          <p:nvPr/>
        </p:nvSpPr>
        <p:spPr>
          <a:xfrm>
            <a:off x="428625" y="2273108"/>
            <a:ext cx="3964781" cy="150019"/>
          </a:xfrm>
          <a:prstGeom prst="rect">
            <a:avLst/>
          </a:prstGeom>
          <a:noFill/>
          <a:ln/>
        </p:spPr>
        <p:txBody>
          <a:bodyPr wrap="none" lIns="0" tIns="0" rIns="0" bIns="0" rtlCol="0" anchor="t">
            <a:spAutoFit/>
          </a:bodyPr>
          <a:lstStyle/>
          <a:p>
            <a:pPr algn="l" indent="0" marL="0">
              <a:lnSpc>
                <a:spcPts val="1200"/>
              </a:lnSpc>
              <a:buNone/>
            </a:pPr>
            <a:r>
              <a:rPr lang="en-US" sz="683" b="1" dirty="0">
                <a:solidFill>
                  <a:srgbClr val="E8E8E8"/>
                </a:solidFill>
              </a:rPr>
              <a:t>Energia vs. Peso das Aves</a:t>
            </a:r>
            <a:endParaRPr lang="en-US" sz="683" dirty="0"/>
          </a:p>
        </p:txBody>
      </p:sp>
      <p:sp>
        <p:nvSpPr>
          <p:cNvPr id="10" name="Shape 6"/>
          <p:cNvSpPr/>
          <p:nvPr/>
        </p:nvSpPr>
        <p:spPr>
          <a:xfrm>
            <a:off x="428625" y="2480277"/>
            <a:ext cx="3521869" cy="171450"/>
          </a:xfrm>
          <a:prstGeom prst="rect">
            <a:avLst/>
          </a:prstGeom>
          <a:solidFill>
            <a:srgbClr val="E8E8E8">
              <a:alpha val="10000"/>
            </a:srgbClr>
          </a:solidFill>
          <a:ln/>
        </p:spPr>
      </p:sp>
      <p:sp>
        <p:nvSpPr>
          <p:cNvPr id="11" name="Text 7"/>
          <p:cNvSpPr/>
          <p:nvPr/>
        </p:nvSpPr>
        <p:spPr>
          <a:xfrm>
            <a:off x="4036219" y="2490992"/>
            <a:ext cx="357188"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C8E86C"/>
                </a:solidFill>
              </a:rPr>
              <a:t>0,05</a:t>
            </a:r>
            <a:endParaRPr lang="en-US" sz="683" dirty="0"/>
          </a:p>
        </p:txBody>
      </p:sp>
      <p:sp>
        <p:nvSpPr>
          <p:cNvPr id="12" name="Text 8"/>
          <p:cNvSpPr/>
          <p:nvPr/>
        </p:nvSpPr>
        <p:spPr>
          <a:xfrm>
            <a:off x="428625" y="2866039"/>
            <a:ext cx="3964781" cy="150019"/>
          </a:xfrm>
          <a:prstGeom prst="rect">
            <a:avLst/>
          </a:prstGeom>
          <a:noFill/>
          <a:ln/>
        </p:spPr>
        <p:txBody>
          <a:bodyPr wrap="none" lIns="0" tIns="0" rIns="0" bIns="0" rtlCol="0" anchor="t">
            <a:spAutoFit/>
          </a:bodyPr>
          <a:lstStyle/>
          <a:p>
            <a:pPr algn="l" indent="0" marL="0">
              <a:lnSpc>
                <a:spcPts val="1200"/>
              </a:lnSpc>
              <a:buNone/>
            </a:pPr>
            <a:r>
              <a:rPr lang="en-US" sz="683" b="1" dirty="0">
                <a:solidFill>
                  <a:srgbClr val="E8E8E8"/>
                </a:solidFill>
              </a:rPr>
              <a:t>Energia vs. Consumo de Ração</a:t>
            </a:r>
            <a:endParaRPr lang="en-US" sz="683" dirty="0"/>
          </a:p>
        </p:txBody>
      </p:sp>
      <p:sp>
        <p:nvSpPr>
          <p:cNvPr id="13" name="Shape 9"/>
          <p:cNvSpPr/>
          <p:nvPr/>
        </p:nvSpPr>
        <p:spPr>
          <a:xfrm>
            <a:off x="428625" y="3073208"/>
            <a:ext cx="3521869" cy="171450"/>
          </a:xfrm>
          <a:prstGeom prst="rect">
            <a:avLst/>
          </a:prstGeom>
          <a:solidFill>
            <a:srgbClr val="E8E8E8">
              <a:alpha val="10000"/>
            </a:srgbClr>
          </a:solidFill>
          <a:ln/>
        </p:spPr>
      </p:sp>
      <p:sp>
        <p:nvSpPr>
          <p:cNvPr id="14" name="Text 10"/>
          <p:cNvSpPr/>
          <p:nvPr/>
        </p:nvSpPr>
        <p:spPr>
          <a:xfrm>
            <a:off x="4036219" y="3083923"/>
            <a:ext cx="357188"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C8E86C"/>
                </a:solidFill>
              </a:rPr>
              <a:t>0,03</a:t>
            </a:r>
            <a:endParaRPr lang="en-US" sz="683" dirty="0"/>
          </a:p>
        </p:txBody>
      </p:sp>
      <p:sp>
        <p:nvSpPr>
          <p:cNvPr id="15" name="Text 11"/>
          <p:cNvSpPr/>
          <p:nvPr/>
        </p:nvSpPr>
        <p:spPr>
          <a:xfrm>
            <a:off x="428625" y="3458970"/>
            <a:ext cx="3964781" cy="150019"/>
          </a:xfrm>
          <a:prstGeom prst="rect">
            <a:avLst/>
          </a:prstGeom>
          <a:noFill/>
          <a:ln/>
        </p:spPr>
        <p:txBody>
          <a:bodyPr wrap="none" lIns="0" tIns="0" rIns="0" bIns="0" rtlCol="0" anchor="t">
            <a:spAutoFit/>
          </a:bodyPr>
          <a:lstStyle/>
          <a:p>
            <a:pPr algn="l" indent="0" marL="0">
              <a:lnSpc>
                <a:spcPts val="1200"/>
              </a:lnSpc>
              <a:buNone/>
            </a:pPr>
            <a:r>
              <a:rPr lang="en-US" sz="683" b="1" dirty="0">
                <a:solidFill>
                  <a:srgbClr val="E8E8E8"/>
                </a:solidFill>
              </a:rPr>
              <a:t>Energia vs. Mortalidade</a:t>
            </a:r>
            <a:endParaRPr lang="en-US" sz="683" dirty="0"/>
          </a:p>
        </p:txBody>
      </p:sp>
      <p:sp>
        <p:nvSpPr>
          <p:cNvPr id="16" name="Shape 12"/>
          <p:cNvSpPr/>
          <p:nvPr/>
        </p:nvSpPr>
        <p:spPr>
          <a:xfrm>
            <a:off x="428625" y="3666139"/>
            <a:ext cx="3521869" cy="171450"/>
          </a:xfrm>
          <a:prstGeom prst="rect">
            <a:avLst/>
          </a:prstGeom>
          <a:solidFill>
            <a:srgbClr val="E8E8E8">
              <a:alpha val="10000"/>
            </a:srgbClr>
          </a:solidFill>
          <a:ln/>
        </p:spPr>
      </p:sp>
      <p:sp>
        <p:nvSpPr>
          <p:cNvPr id="17" name="Text 13"/>
          <p:cNvSpPr/>
          <p:nvPr/>
        </p:nvSpPr>
        <p:spPr>
          <a:xfrm>
            <a:off x="4036219" y="3676855"/>
            <a:ext cx="357188" cy="150019"/>
          </a:xfrm>
          <a:prstGeom prst="rect">
            <a:avLst/>
          </a:prstGeom>
          <a:noFill/>
          <a:ln/>
        </p:spPr>
        <p:txBody>
          <a:bodyPr wrap="none" lIns="0" tIns="0" rIns="0" bIns="0" rtlCol="0" anchor="t">
            <a:spAutoFit/>
          </a:bodyPr>
          <a:lstStyle/>
          <a:p>
            <a:pPr algn="r" indent="0" marL="0">
              <a:lnSpc>
                <a:spcPts val="1200"/>
              </a:lnSpc>
              <a:buNone/>
            </a:pPr>
            <a:r>
              <a:rPr lang="en-US" sz="683" b="1" dirty="0">
                <a:solidFill>
                  <a:srgbClr val="C8E86C"/>
                </a:solidFill>
              </a:rPr>
              <a:t>~0,00</a:t>
            </a:r>
            <a:endParaRPr lang="en-US" sz="683" dirty="0"/>
          </a:p>
        </p:txBody>
      </p:sp>
      <p:sp>
        <p:nvSpPr>
          <p:cNvPr id="18" name="Shape 14"/>
          <p:cNvSpPr/>
          <p:nvPr/>
        </p:nvSpPr>
        <p:spPr>
          <a:xfrm>
            <a:off x="428625" y="4051902"/>
            <a:ext cx="3964781" cy="919367"/>
          </a:xfrm>
          <a:prstGeom prst="rect">
            <a:avLst/>
          </a:prstGeom>
          <a:solidFill>
            <a:srgbClr val="7CB342">
              <a:alpha val="15000"/>
            </a:srgbClr>
          </a:solidFill>
          <a:ln/>
        </p:spPr>
      </p:sp>
      <p:sp>
        <p:nvSpPr>
          <p:cNvPr id="19" name="Shape 15"/>
          <p:cNvSpPr/>
          <p:nvPr/>
        </p:nvSpPr>
        <p:spPr>
          <a:xfrm>
            <a:off x="428625" y="4051902"/>
            <a:ext cx="28575" cy="919367"/>
          </a:xfrm>
          <a:prstGeom prst="rect">
            <a:avLst/>
          </a:prstGeom>
          <a:solidFill>
            <a:srgbClr val="7CB342"/>
          </a:solidFill>
          <a:ln/>
        </p:spPr>
      </p:sp>
      <p:sp>
        <p:nvSpPr>
          <p:cNvPr id="20" name="Text 16"/>
          <p:cNvSpPr/>
          <p:nvPr/>
        </p:nvSpPr>
        <p:spPr>
          <a:xfrm>
            <a:off x="542925" y="4166202"/>
            <a:ext cx="373618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7CB342"/>
                </a:solidFill>
              </a:rPr>
              <a:t>Achado Principal</a:t>
            </a:r>
            <a:endParaRPr lang="en-US" sz="634" dirty="0"/>
          </a:p>
        </p:txBody>
      </p:sp>
      <p:sp>
        <p:nvSpPr>
          <p:cNvPr id="21" name="Text 17"/>
          <p:cNvSpPr/>
          <p:nvPr/>
        </p:nvSpPr>
        <p:spPr>
          <a:xfrm>
            <a:off x="542925" y="4376942"/>
            <a:ext cx="3736181" cy="480027"/>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Correlações </a:t>
            </a:r>
            <a:pPr algn="l" indent="0" marL="0">
              <a:lnSpc>
                <a:spcPts val="1300"/>
              </a:lnSpc>
              <a:buNone/>
            </a:pPr>
            <a:r>
              <a:rPr lang="en-US" sz="683" b="1" dirty="0">
                <a:solidFill>
                  <a:srgbClr val="C8E86C"/>
                </a:solidFill>
              </a:rPr>
              <a:t>extremamente fracas</a:t>
            </a:r>
            <a:pPr algn="l" indent="0" marL="0">
              <a:lnSpc>
                <a:spcPts val="1300"/>
              </a:lnSpc>
              <a:buNone/>
            </a:pPr>
            <a:r>
              <a:rPr lang="en-US" sz="727" dirty="0">
                <a:solidFill>
                  <a:srgbClr val="E8E8E8"/>
                </a:solidFill>
              </a:rPr>
              <a:t> indicam que o consumo de energia </a:t>
            </a:r>
            <a:pPr algn="l" indent="0" marL="0">
              <a:lnSpc>
                <a:spcPts val="1300"/>
              </a:lnSpc>
              <a:buNone/>
            </a:pPr>
            <a:r>
              <a:rPr lang="en-US" sz="683" b="1" dirty="0">
                <a:solidFill>
                  <a:srgbClr val="C8E86C"/>
                </a:solidFill>
              </a:rPr>
              <a:t>não é </a:t>
            </a:r>
            <a:pPr algn="l" indent="0" marL="0">
              <a:lnSpc>
                <a:spcPts val="1300"/>
              </a:lnSpc>
              <a:buNone/>
            </a:pPr>
            <a:r>
              <a:rPr lang="en-US" sz="683" b="1" dirty="0">
                <a:solidFill>
                  <a:srgbClr val="C8E86C"/>
                </a:solidFill>
              </a:rPr>
              <a:t>determinado pelo crescimento das aves</a:t>
            </a:r>
            <a:pPr algn="l" indent="0" marL="0">
              <a:lnSpc>
                <a:spcPts val="1300"/>
              </a:lnSpc>
              <a:buNone/>
            </a:pPr>
            <a:r>
              <a:rPr lang="en-US" sz="727" dirty="0">
                <a:solidFill>
                  <a:srgbClr val="E8E8E8"/>
                </a:solidFill>
              </a:rPr>
              <a:t>, mas por fatores externos de </a:t>
            </a:r>
            <a:pPr algn="l" indent="0" marL="0">
              <a:lnSpc>
                <a:spcPts val="1300"/>
              </a:lnSpc>
              <a:buNone/>
            </a:pPr>
            <a:r>
              <a:rPr lang="en-US" sz="727" dirty="0">
                <a:solidFill>
                  <a:srgbClr val="E8E8E8"/>
                </a:solidFill>
              </a:rPr>
              <a:t>climatização.</a:t>
            </a:r>
            <a:endParaRPr lang="en-US" sz="727" dirty="0"/>
          </a:p>
        </p:txBody>
      </p:sp>
      <p:sp>
        <p:nvSpPr>
          <p:cNvPr id="22" name="Text 18"/>
          <p:cNvSpPr/>
          <p:nvPr/>
        </p:nvSpPr>
        <p:spPr>
          <a:xfrm>
            <a:off x="4750594" y="1308702"/>
            <a:ext cx="3964781"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Implicação Prática</a:t>
            </a:r>
            <a:endParaRPr lang="en-US" sz="885" dirty="0"/>
          </a:p>
        </p:txBody>
      </p:sp>
      <p:sp>
        <p:nvSpPr>
          <p:cNvPr id="23" name="Shape 19"/>
          <p:cNvSpPr/>
          <p:nvPr/>
        </p:nvSpPr>
        <p:spPr>
          <a:xfrm>
            <a:off x="4750594" y="1680177"/>
            <a:ext cx="3964781" cy="759358"/>
          </a:xfrm>
          <a:prstGeom prst="rect">
            <a:avLst/>
          </a:prstGeom>
          <a:solidFill>
            <a:srgbClr val="F5A623">
              <a:alpha val="15000"/>
            </a:srgbClr>
          </a:solidFill>
          <a:ln/>
        </p:spPr>
      </p:sp>
      <p:sp>
        <p:nvSpPr>
          <p:cNvPr id="24" name="Shape 20"/>
          <p:cNvSpPr/>
          <p:nvPr/>
        </p:nvSpPr>
        <p:spPr>
          <a:xfrm>
            <a:off x="4750594" y="1680177"/>
            <a:ext cx="28575" cy="759358"/>
          </a:xfrm>
          <a:prstGeom prst="rect">
            <a:avLst/>
          </a:prstGeom>
          <a:solidFill>
            <a:srgbClr val="F5A623"/>
          </a:solidFill>
          <a:ln/>
        </p:spPr>
      </p:sp>
      <p:sp>
        <p:nvSpPr>
          <p:cNvPr id="25" name="Text 21"/>
          <p:cNvSpPr/>
          <p:nvPr/>
        </p:nvSpPr>
        <p:spPr>
          <a:xfrm>
            <a:off x="4864894" y="1794477"/>
            <a:ext cx="373618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Por Que Isso Importa</a:t>
            </a:r>
            <a:endParaRPr lang="en-US" sz="634" dirty="0"/>
          </a:p>
        </p:txBody>
      </p:sp>
      <p:sp>
        <p:nvSpPr>
          <p:cNvPr id="26" name="Text 22"/>
          <p:cNvSpPr/>
          <p:nvPr/>
        </p:nvSpPr>
        <p:spPr>
          <a:xfrm>
            <a:off x="4864894" y="2005217"/>
            <a:ext cx="3736181"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O padrão de consumo em "U" observado (picos no início e final do ciclo) reflete </a:t>
            </a:r>
            <a:pPr algn="l" indent="0" marL="0">
              <a:lnSpc>
                <a:spcPts val="1300"/>
              </a:lnSpc>
              <a:buNone/>
            </a:pPr>
            <a:r>
              <a:rPr lang="en-US" sz="683" b="1" dirty="0">
                <a:solidFill>
                  <a:srgbClr val="C8E86C"/>
                </a:solidFill>
              </a:rPr>
              <a:t>necessidades de climatização</a:t>
            </a:r>
            <a:pPr algn="l" indent="0" marL="0">
              <a:lnSpc>
                <a:spcPts val="1300"/>
              </a:lnSpc>
              <a:buNone/>
            </a:pPr>
            <a:r>
              <a:rPr lang="en-US" sz="727" dirty="0">
                <a:solidFill>
                  <a:srgbClr val="E8E8E8"/>
                </a:solidFill>
              </a:rPr>
              <a:t>, não metabolismo das aves. Isso significa:</a:t>
            </a:r>
            <a:endParaRPr lang="en-US" sz="727" dirty="0"/>
          </a:p>
        </p:txBody>
      </p:sp>
      <p:sp>
        <p:nvSpPr>
          <p:cNvPr id="27" name="Text 23"/>
          <p:cNvSpPr/>
          <p:nvPr/>
        </p:nvSpPr>
        <p:spPr>
          <a:xfrm>
            <a:off x="4750594" y="2546691"/>
            <a:ext cx="3964781" cy="360034"/>
          </a:xfrm>
          <a:prstGeom prst="rect">
            <a:avLst/>
          </a:prstGeom>
          <a:noFill/>
          <a:ln/>
        </p:spPr>
        <p:txBody>
          <a:bodyPr wrap="square" lIns="0" tIns="0" rIns="0" bIns="0" rtlCol="0" anchor="t">
            <a:spAutoFit/>
          </a:bodyPr>
          <a:lstStyle/>
          <a:p>
            <a:pPr algn="l" indent="0" marL="0">
              <a:lnSpc>
                <a:spcPts val="1400"/>
              </a:lnSpc>
              <a:buNone/>
            </a:pPr>
            <a:r>
              <a:rPr lang="en-US" sz="683" b="1" dirty="0">
                <a:solidFill>
                  <a:srgbClr val="7CB342"/>
                </a:solidFill>
              </a:rPr>
              <a:t>→ Fase Inicial (dias 1-10):</a:t>
            </a:r>
            <a:pPr algn="l" indent="0" marL="0">
              <a:lnSpc>
                <a:spcPts val="1400"/>
              </a:lnSpc>
              <a:buNone/>
            </a:pPr>
            <a:r>
              <a:rPr lang="en-US" sz="727" dirty="0">
                <a:solidFill>
                  <a:srgbClr val="E8E8E8"/>
                </a:solidFill>
              </a:rPr>
              <a:t> Alto consumo para aquecimento artificial de pintinhos </a:t>
            </a:r>
            <a:pPr algn="l" indent="0" marL="0">
              <a:lnSpc>
                <a:spcPts val="1400"/>
              </a:lnSpc>
              <a:buNone/>
            </a:pPr>
            <a:r>
              <a:rPr lang="en-US" sz="727" dirty="0">
                <a:solidFill>
                  <a:srgbClr val="E8E8E8"/>
                </a:solidFill>
              </a:rPr>
              <a:t>que ainda não regulam temperatura corporal</a:t>
            </a:r>
            <a:endParaRPr lang="en-US" sz="683" dirty="0"/>
          </a:p>
        </p:txBody>
      </p:sp>
      <p:sp>
        <p:nvSpPr>
          <p:cNvPr id="28" name="Text 24"/>
          <p:cNvSpPr/>
          <p:nvPr/>
        </p:nvSpPr>
        <p:spPr>
          <a:xfrm>
            <a:off x="4750594" y="2992450"/>
            <a:ext cx="3964781" cy="360034"/>
          </a:xfrm>
          <a:prstGeom prst="rect">
            <a:avLst/>
          </a:prstGeom>
          <a:noFill/>
          <a:ln/>
        </p:spPr>
        <p:txBody>
          <a:bodyPr wrap="square" lIns="0" tIns="0" rIns="0" bIns="0" rtlCol="0" anchor="t">
            <a:spAutoFit/>
          </a:bodyPr>
          <a:lstStyle/>
          <a:p>
            <a:pPr algn="l" indent="0" marL="0">
              <a:lnSpc>
                <a:spcPts val="1400"/>
              </a:lnSpc>
              <a:buNone/>
            </a:pPr>
            <a:r>
              <a:rPr lang="en-US" sz="683" b="1" dirty="0">
                <a:solidFill>
                  <a:srgbClr val="7CB342"/>
                </a:solidFill>
              </a:rPr>
              <a:t>→ Fase Intermediária (dias 11-25):</a:t>
            </a:r>
            <a:pPr algn="l" indent="0" marL="0">
              <a:lnSpc>
                <a:spcPts val="1400"/>
              </a:lnSpc>
              <a:buNone/>
            </a:pPr>
            <a:r>
              <a:rPr lang="en-US" sz="727" dirty="0">
                <a:solidFill>
                  <a:srgbClr val="E8E8E8"/>
                </a:solidFill>
              </a:rPr>
              <a:t> Consumo mínimo quando aves desenvolvem </a:t>
            </a:r>
            <a:pPr algn="l" indent="0" marL="0">
              <a:lnSpc>
                <a:spcPts val="1400"/>
              </a:lnSpc>
              <a:buNone/>
            </a:pPr>
            <a:r>
              <a:rPr lang="en-US" sz="727" dirty="0">
                <a:solidFill>
                  <a:srgbClr val="E8E8E8"/>
                </a:solidFill>
              </a:rPr>
              <a:t>termorregulação própria</a:t>
            </a:r>
            <a:endParaRPr lang="en-US" sz="683" dirty="0"/>
          </a:p>
        </p:txBody>
      </p:sp>
      <p:sp>
        <p:nvSpPr>
          <p:cNvPr id="29" name="Text 25"/>
          <p:cNvSpPr/>
          <p:nvPr/>
        </p:nvSpPr>
        <p:spPr>
          <a:xfrm>
            <a:off x="4750594" y="3438209"/>
            <a:ext cx="3964781" cy="360034"/>
          </a:xfrm>
          <a:prstGeom prst="rect">
            <a:avLst/>
          </a:prstGeom>
          <a:noFill/>
          <a:ln/>
        </p:spPr>
        <p:txBody>
          <a:bodyPr wrap="square" lIns="0" tIns="0" rIns="0" bIns="0" rtlCol="0" anchor="t">
            <a:spAutoFit/>
          </a:bodyPr>
          <a:lstStyle/>
          <a:p>
            <a:pPr algn="l" indent="0" marL="0">
              <a:lnSpc>
                <a:spcPts val="1400"/>
              </a:lnSpc>
              <a:buNone/>
            </a:pPr>
            <a:r>
              <a:rPr lang="en-US" sz="683" b="1" dirty="0">
                <a:solidFill>
                  <a:srgbClr val="7CB342"/>
                </a:solidFill>
              </a:rPr>
              <a:t>→ Fase Final (dias 26-49):</a:t>
            </a:r>
            <a:pPr algn="l" indent="0" marL="0">
              <a:lnSpc>
                <a:spcPts val="1400"/>
              </a:lnSpc>
              <a:buNone/>
            </a:pPr>
            <a:r>
              <a:rPr lang="en-US" sz="727" dirty="0">
                <a:solidFill>
                  <a:srgbClr val="E8E8E8"/>
                </a:solidFill>
              </a:rPr>
              <a:t> Aumento para ventilação e resfriamento, pois aves </a:t>
            </a:r>
            <a:pPr algn="l" indent="0" marL="0">
              <a:lnSpc>
                <a:spcPts val="1400"/>
              </a:lnSpc>
              <a:buNone/>
            </a:pPr>
            <a:r>
              <a:rPr lang="en-US" sz="727" dirty="0">
                <a:solidFill>
                  <a:srgbClr val="E8E8E8"/>
                </a:solidFill>
              </a:rPr>
              <a:t>maiores produzem mais calor metabólico</a:t>
            </a:r>
            <a:endParaRPr lang="en-US" sz="683" dirty="0"/>
          </a:p>
        </p:txBody>
      </p:sp>
      <p:sp>
        <p:nvSpPr>
          <p:cNvPr id="30" name="Shape 26"/>
          <p:cNvSpPr/>
          <p:nvPr/>
        </p:nvSpPr>
        <p:spPr>
          <a:xfrm>
            <a:off x="4750594" y="3905399"/>
            <a:ext cx="3964781" cy="1079376"/>
          </a:xfrm>
          <a:prstGeom prst="rect">
            <a:avLst/>
          </a:prstGeom>
          <a:solidFill>
            <a:srgbClr val="F5A623">
              <a:alpha val="15000"/>
            </a:srgbClr>
          </a:solidFill>
          <a:ln/>
        </p:spPr>
      </p:sp>
      <p:sp>
        <p:nvSpPr>
          <p:cNvPr id="31" name="Shape 27"/>
          <p:cNvSpPr/>
          <p:nvPr/>
        </p:nvSpPr>
        <p:spPr>
          <a:xfrm>
            <a:off x="4750594" y="3905399"/>
            <a:ext cx="28575" cy="1079376"/>
          </a:xfrm>
          <a:prstGeom prst="rect">
            <a:avLst/>
          </a:prstGeom>
          <a:solidFill>
            <a:srgbClr val="F5A623"/>
          </a:solidFill>
          <a:ln/>
        </p:spPr>
      </p:sp>
      <p:sp>
        <p:nvSpPr>
          <p:cNvPr id="32" name="Text 28"/>
          <p:cNvSpPr/>
          <p:nvPr/>
        </p:nvSpPr>
        <p:spPr>
          <a:xfrm>
            <a:off x="4864894" y="4019699"/>
            <a:ext cx="3736181" cy="139303"/>
          </a:xfrm>
          <a:prstGeom prst="rect">
            <a:avLst/>
          </a:prstGeom>
          <a:noFill/>
          <a:ln/>
        </p:spPr>
        <p:txBody>
          <a:bodyPr wrap="none" lIns="0" tIns="0" rIns="0" bIns="0" rtlCol="0" anchor="t">
            <a:spAutoFit/>
          </a:bodyPr>
          <a:lstStyle/>
          <a:p>
            <a:pPr algn="l" indent="0" marL="0">
              <a:lnSpc>
                <a:spcPts val="1100"/>
              </a:lnSpc>
              <a:buNone/>
            </a:pPr>
            <a:r>
              <a:rPr lang="en-US" sz="634" b="1" dirty="0">
                <a:solidFill>
                  <a:srgbClr val="F5A623"/>
                </a:solidFill>
              </a:rPr>
              <a:t>Recomendação Estratégica</a:t>
            </a:r>
            <a:endParaRPr lang="en-US" sz="634" dirty="0"/>
          </a:p>
        </p:txBody>
      </p:sp>
      <p:sp>
        <p:nvSpPr>
          <p:cNvPr id="33" name="Text 29"/>
          <p:cNvSpPr/>
          <p:nvPr/>
        </p:nvSpPr>
        <p:spPr>
          <a:xfrm>
            <a:off x="4864894" y="4230439"/>
            <a:ext cx="3736181" cy="640035"/>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E8E8E8"/>
                </a:solidFill>
              </a:rPr>
              <a:t>Priorizar investimentos em </a:t>
            </a:r>
            <a:pPr algn="l" indent="0" marL="0">
              <a:lnSpc>
                <a:spcPts val="1300"/>
              </a:lnSpc>
              <a:buNone/>
            </a:pPr>
            <a:r>
              <a:rPr lang="en-US" sz="683" b="1" dirty="0">
                <a:solidFill>
                  <a:srgbClr val="C8E86C"/>
                </a:solidFill>
              </a:rPr>
              <a:t>sistemas HVAC</a:t>
            </a:r>
            <a:pPr algn="l" indent="0" marL="0">
              <a:lnSpc>
                <a:spcPts val="1300"/>
              </a:lnSpc>
              <a:buNone/>
            </a:pPr>
            <a:r>
              <a:rPr lang="en-US" sz="727" dirty="0">
                <a:solidFill>
                  <a:srgbClr val="E8E8E8"/>
                </a:solidFill>
              </a:rPr>
              <a:t> (aquecimento, ventilação e </a:t>
            </a:r>
            <a:pPr algn="l" indent="0" marL="0">
              <a:lnSpc>
                <a:spcPts val="1300"/>
              </a:lnSpc>
              <a:buNone/>
            </a:pPr>
            <a:r>
              <a:rPr lang="en-US" sz="727" dirty="0">
                <a:solidFill>
                  <a:srgbClr val="E8E8E8"/>
                </a:solidFill>
              </a:rPr>
              <a:t>resfriamento) em vez de ajustes nutricionais ou de densidade de alojamento. </a:t>
            </a:r>
            <a:pPr algn="l" indent="0" marL="0">
              <a:lnSpc>
                <a:spcPts val="1300"/>
              </a:lnSpc>
              <a:buNone/>
            </a:pPr>
            <a:r>
              <a:rPr lang="en-US" sz="727" dirty="0">
                <a:solidFill>
                  <a:srgbClr val="E8E8E8"/>
                </a:solidFill>
              </a:rPr>
              <a:t>Melhorias no isolamento térmico e eficiência de equipamentos terão maior </a:t>
            </a:r>
            <a:pPr algn="l" indent="0" marL="0">
              <a:lnSpc>
                <a:spcPts val="1300"/>
              </a:lnSpc>
              <a:buNone/>
            </a:pPr>
            <a:r>
              <a:rPr lang="en-US" sz="727" dirty="0">
                <a:solidFill>
                  <a:srgbClr val="E8E8E8"/>
                </a:solidFill>
              </a:rPr>
              <a:t>impacto na redução de custos.</a:t>
            </a:r>
            <a:endParaRPr lang="en-US" sz="72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4" name="Text 0"/>
          <p:cNvSpPr/>
          <p:nvPr/>
        </p:nvSpPr>
        <p:spPr>
          <a:xfrm>
            <a:off x="0" y="428625"/>
            <a:ext cx="9144000" cy="685800"/>
          </a:xfrm>
          <a:prstGeom prst="rect">
            <a:avLst/>
          </a:prstGeom>
          <a:noFill/>
          <a:ln/>
        </p:spPr>
        <p:txBody>
          <a:bodyPr wrap="square" lIns="510286" tIns="0" rIns="510286" bIns="0" rtlCol="0" anchor="t">
            <a:spAutoFit/>
          </a:bodyPr>
          <a:lstStyle/>
          <a:p>
            <a:pPr algn="l" indent="0" marL="0">
              <a:lnSpc>
                <a:spcPts val="2700"/>
              </a:lnSpc>
              <a:buNone/>
            </a:pPr>
            <a:r>
              <a:rPr lang="en-US" sz="1602" b="1" dirty="0">
                <a:solidFill>
                  <a:srgbClr val="C8E86C"/>
                </a:solidFill>
              </a:rPr>
              <a:t>Potencial de redução de 15-20% no consumo energético com adoção de melhores práticas</a:t>
            </a:r>
            <a:endParaRPr lang="en-US" sz="1602" dirty="0"/>
          </a:p>
        </p:txBody>
      </p:sp>
      <p:sp>
        <p:nvSpPr>
          <p:cNvPr id="5" name="Shape 1"/>
          <p:cNvSpPr/>
          <p:nvPr/>
        </p:nvSpPr>
        <p:spPr>
          <a:xfrm>
            <a:off x="428625" y="1257300"/>
            <a:ext cx="2666991" cy="1228725"/>
          </a:xfrm>
          <a:prstGeom prst="rect">
            <a:avLst/>
          </a:prstGeom>
          <a:solidFill>
            <a:srgbClr val="7CB342">
              <a:alpha val="10000"/>
            </a:srgbClr>
          </a:solidFill>
          <a:ln/>
        </p:spPr>
      </p:sp>
      <p:sp>
        <p:nvSpPr>
          <p:cNvPr id="6" name="Shape 2"/>
          <p:cNvSpPr/>
          <p:nvPr/>
        </p:nvSpPr>
        <p:spPr>
          <a:xfrm>
            <a:off x="428625" y="1257300"/>
            <a:ext cx="2666991" cy="28575"/>
          </a:xfrm>
          <a:prstGeom prst="rect">
            <a:avLst/>
          </a:prstGeom>
          <a:solidFill>
            <a:srgbClr val="7CB342"/>
          </a:solidFill>
          <a:ln/>
        </p:spPr>
      </p:sp>
      <p:sp>
        <p:nvSpPr>
          <p:cNvPr id="7" name="Text 3"/>
          <p:cNvSpPr/>
          <p:nvPr/>
        </p:nvSpPr>
        <p:spPr>
          <a:xfrm>
            <a:off x="528638" y="1357313"/>
            <a:ext cx="2466966"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 170</a:t>
            </a:r>
            <a:endParaRPr lang="en-US" sz="784" dirty="0"/>
          </a:p>
        </p:txBody>
      </p:sp>
      <p:sp>
        <p:nvSpPr>
          <p:cNvPr id="8" name="Text 4"/>
          <p:cNvSpPr/>
          <p:nvPr/>
        </p:nvSpPr>
        <p:spPr>
          <a:xfrm>
            <a:off x="528638" y="1600200"/>
            <a:ext cx="24669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Redução Potencial</a:t>
            </a:r>
            <a:endParaRPr lang="en-US" sz="584" dirty="0"/>
          </a:p>
        </p:txBody>
      </p:sp>
      <p:sp>
        <p:nvSpPr>
          <p:cNvPr id="9" name="Text 5"/>
          <p:cNvSpPr/>
          <p:nvPr/>
        </p:nvSpPr>
        <p:spPr>
          <a:xfrm>
            <a:off x="528638" y="1743075"/>
            <a:ext cx="2466966"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-32%</a:t>
            </a:r>
            <a:endParaRPr lang="en-US" sz="885" dirty="0"/>
          </a:p>
        </p:txBody>
      </p:sp>
      <p:sp>
        <p:nvSpPr>
          <p:cNvPr id="10" name="Text 6"/>
          <p:cNvSpPr/>
          <p:nvPr/>
        </p:nvSpPr>
        <p:spPr>
          <a:xfrm>
            <a:off x="528638" y="1978819"/>
            <a:ext cx="24669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Economia (kWh)</a:t>
            </a:r>
            <a:endParaRPr lang="en-US" sz="584" dirty="0"/>
          </a:p>
        </p:txBody>
      </p:sp>
      <p:sp>
        <p:nvSpPr>
          <p:cNvPr id="11" name="Text 7"/>
          <p:cNvSpPr/>
          <p:nvPr/>
        </p:nvSpPr>
        <p:spPr>
          <a:xfrm>
            <a:off x="528638" y="2121694"/>
            <a:ext cx="2466966"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C8E86C"/>
                </a:solidFill>
              </a:rPr>
              <a:t>41.000</a:t>
            </a:r>
            <a:endParaRPr lang="en-US" sz="885" dirty="0"/>
          </a:p>
        </p:txBody>
      </p:sp>
      <p:sp>
        <p:nvSpPr>
          <p:cNvPr id="12" name="Shape 8"/>
          <p:cNvSpPr/>
          <p:nvPr/>
        </p:nvSpPr>
        <p:spPr>
          <a:xfrm>
            <a:off x="3238491" y="1257300"/>
            <a:ext cx="2666991" cy="1228725"/>
          </a:xfrm>
          <a:prstGeom prst="rect">
            <a:avLst/>
          </a:prstGeom>
          <a:solidFill>
            <a:srgbClr val="7CB342">
              <a:alpha val="10000"/>
            </a:srgbClr>
          </a:solidFill>
          <a:ln/>
        </p:spPr>
      </p:sp>
      <p:sp>
        <p:nvSpPr>
          <p:cNvPr id="13" name="Shape 9"/>
          <p:cNvSpPr/>
          <p:nvPr/>
        </p:nvSpPr>
        <p:spPr>
          <a:xfrm>
            <a:off x="3238491" y="1257300"/>
            <a:ext cx="2666991" cy="28575"/>
          </a:xfrm>
          <a:prstGeom prst="rect">
            <a:avLst/>
          </a:prstGeom>
          <a:solidFill>
            <a:srgbClr val="7CB342"/>
          </a:solidFill>
          <a:ln/>
        </p:spPr>
      </p:sp>
      <p:sp>
        <p:nvSpPr>
          <p:cNvPr id="14" name="Text 10"/>
          <p:cNvSpPr/>
          <p:nvPr/>
        </p:nvSpPr>
        <p:spPr>
          <a:xfrm>
            <a:off x="3338503" y="1357313"/>
            <a:ext cx="2466966"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 785</a:t>
            </a:r>
            <a:endParaRPr lang="en-US" sz="784" dirty="0"/>
          </a:p>
        </p:txBody>
      </p:sp>
      <p:sp>
        <p:nvSpPr>
          <p:cNvPr id="15" name="Text 11"/>
          <p:cNvSpPr/>
          <p:nvPr/>
        </p:nvSpPr>
        <p:spPr>
          <a:xfrm>
            <a:off x="3338503" y="1600200"/>
            <a:ext cx="24669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Redução Potencial</a:t>
            </a:r>
            <a:endParaRPr lang="en-US" sz="584" dirty="0"/>
          </a:p>
        </p:txBody>
      </p:sp>
      <p:sp>
        <p:nvSpPr>
          <p:cNvPr id="16" name="Text 12"/>
          <p:cNvSpPr/>
          <p:nvPr/>
        </p:nvSpPr>
        <p:spPr>
          <a:xfrm>
            <a:off x="3338503" y="1743075"/>
            <a:ext cx="2466966"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-54%</a:t>
            </a:r>
            <a:endParaRPr lang="en-US" sz="885" dirty="0"/>
          </a:p>
        </p:txBody>
      </p:sp>
      <p:sp>
        <p:nvSpPr>
          <p:cNvPr id="17" name="Text 13"/>
          <p:cNvSpPr/>
          <p:nvPr/>
        </p:nvSpPr>
        <p:spPr>
          <a:xfrm>
            <a:off x="3338503" y="1978819"/>
            <a:ext cx="2466966"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Economia (kWh)</a:t>
            </a:r>
            <a:endParaRPr lang="en-US" sz="584" dirty="0"/>
          </a:p>
        </p:txBody>
      </p:sp>
      <p:sp>
        <p:nvSpPr>
          <p:cNvPr id="18" name="Text 14"/>
          <p:cNvSpPr/>
          <p:nvPr/>
        </p:nvSpPr>
        <p:spPr>
          <a:xfrm>
            <a:off x="3338503" y="2121694"/>
            <a:ext cx="2466966"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C8E86C"/>
                </a:solidFill>
              </a:rPr>
              <a:t>82.000</a:t>
            </a:r>
            <a:endParaRPr lang="en-US" sz="885" dirty="0"/>
          </a:p>
        </p:txBody>
      </p:sp>
      <p:sp>
        <p:nvSpPr>
          <p:cNvPr id="19" name="Shape 15"/>
          <p:cNvSpPr/>
          <p:nvPr/>
        </p:nvSpPr>
        <p:spPr>
          <a:xfrm>
            <a:off x="6048356" y="1257300"/>
            <a:ext cx="2667019" cy="1228725"/>
          </a:xfrm>
          <a:prstGeom prst="rect">
            <a:avLst/>
          </a:prstGeom>
          <a:solidFill>
            <a:srgbClr val="7CB342">
              <a:alpha val="10000"/>
            </a:srgbClr>
          </a:solidFill>
          <a:ln/>
        </p:spPr>
      </p:sp>
      <p:sp>
        <p:nvSpPr>
          <p:cNvPr id="20" name="Shape 16"/>
          <p:cNvSpPr/>
          <p:nvPr/>
        </p:nvSpPr>
        <p:spPr>
          <a:xfrm>
            <a:off x="6048356" y="1257300"/>
            <a:ext cx="2667019" cy="28575"/>
          </a:xfrm>
          <a:prstGeom prst="rect">
            <a:avLst/>
          </a:prstGeom>
          <a:solidFill>
            <a:srgbClr val="7CB342"/>
          </a:solidFill>
          <a:ln/>
        </p:spPr>
      </p:sp>
      <p:sp>
        <p:nvSpPr>
          <p:cNvPr id="21" name="Text 17"/>
          <p:cNvSpPr/>
          <p:nvPr/>
        </p:nvSpPr>
        <p:spPr>
          <a:xfrm>
            <a:off x="6148369" y="1357313"/>
            <a:ext cx="2466994"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C8E86C"/>
                </a:solidFill>
              </a:rPr>
              <a:t>Aviário 171</a:t>
            </a:r>
            <a:endParaRPr lang="en-US" sz="784" dirty="0"/>
          </a:p>
        </p:txBody>
      </p:sp>
      <p:sp>
        <p:nvSpPr>
          <p:cNvPr id="22" name="Text 18"/>
          <p:cNvSpPr/>
          <p:nvPr/>
        </p:nvSpPr>
        <p:spPr>
          <a:xfrm>
            <a:off x="6148369" y="1600200"/>
            <a:ext cx="2466994"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Redução Potencial</a:t>
            </a:r>
            <a:endParaRPr lang="en-US" sz="584" dirty="0"/>
          </a:p>
        </p:txBody>
      </p:sp>
      <p:sp>
        <p:nvSpPr>
          <p:cNvPr id="23" name="Text 19"/>
          <p:cNvSpPr/>
          <p:nvPr/>
        </p:nvSpPr>
        <p:spPr>
          <a:xfrm>
            <a:off x="6148369" y="1743075"/>
            <a:ext cx="2466994"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-7%</a:t>
            </a:r>
            <a:endParaRPr lang="en-US" sz="885" dirty="0"/>
          </a:p>
        </p:txBody>
      </p:sp>
      <p:sp>
        <p:nvSpPr>
          <p:cNvPr id="24" name="Text 20"/>
          <p:cNvSpPr/>
          <p:nvPr/>
        </p:nvSpPr>
        <p:spPr>
          <a:xfrm>
            <a:off x="6148369" y="1978819"/>
            <a:ext cx="2466994" cy="128588"/>
          </a:xfrm>
          <a:prstGeom prst="rect">
            <a:avLst/>
          </a:prstGeom>
          <a:noFill/>
          <a:ln/>
        </p:spPr>
        <p:txBody>
          <a:bodyPr wrap="none" lIns="0" tIns="0" rIns="0" bIns="0" rtlCol="0" anchor="t">
            <a:spAutoFit/>
          </a:bodyPr>
          <a:lstStyle/>
          <a:p>
            <a:pPr algn="l" indent="0" marL="0">
              <a:lnSpc>
                <a:spcPts val="1000"/>
              </a:lnSpc>
              <a:buNone/>
            </a:pPr>
            <a:r>
              <a:rPr lang="en-US" sz="584" b="1" dirty="0">
                <a:solidFill>
                  <a:srgbClr val="7CB342"/>
                </a:solidFill>
              </a:rPr>
              <a:t>Economia (kWh)</a:t>
            </a:r>
            <a:endParaRPr lang="en-US" sz="584" dirty="0"/>
          </a:p>
        </p:txBody>
      </p:sp>
      <p:sp>
        <p:nvSpPr>
          <p:cNvPr id="25" name="Text 21"/>
          <p:cNvSpPr/>
          <p:nvPr/>
        </p:nvSpPr>
        <p:spPr>
          <a:xfrm>
            <a:off x="6148369" y="2121694"/>
            <a:ext cx="2466994"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C8E86C"/>
                </a:solidFill>
              </a:rPr>
              <a:t>7.000</a:t>
            </a:r>
            <a:endParaRPr lang="en-US" sz="885" dirty="0"/>
          </a:p>
        </p:txBody>
      </p:sp>
      <p:sp>
        <p:nvSpPr>
          <p:cNvPr id="26" name="Shape 22"/>
          <p:cNvSpPr/>
          <p:nvPr/>
        </p:nvSpPr>
        <p:spPr>
          <a:xfrm>
            <a:off x="428625" y="2600325"/>
            <a:ext cx="8286750" cy="1257300"/>
          </a:xfrm>
          <a:prstGeom prst="rect">
            <a:avLst/>
          </a:prstGeom>
          <a:solidFill>
            <a:srgbClr val="F5A623">
              <a:alpha val="15000"/>
            </a:srgbClr>
          </a:solidFill>
          <a:ln/>
        </p:spPr>
      </p:sp>
      <p:sp>
        <p:nvSpPr>
          <p:cNvPr id="27" name="Shape 23"/>
          <p:cNvSpPr/>
          <p:nvPr/>
        </p:nvSpPr>
        <p:spPr>
          <a:xfrm>
            <a:off x="428625" y="2600325"/>
            <a:ext cx="28575" cy="1257300"/>
          </a:xfrm>
          <a:prstGeom prst="rect">
            <a:avLst/>
          </a:prstGeom>
          <a:solidFill>
            <a:srgbClr val="F5A623"/>
          </a:solidFill>
          <a:ln/>
        </p:spPr>
      </p:sp>
      <p:sp>
        <p:nvSpPr>
          <p:cNvPr id="28" name="Text 24"/>
          <p:cNvSpPr/>
          <p:nvPr/>
        </p:nvSpPr>
        <p:spPr>
          <a:xfrm>
            <a:off x="521494" y="2693194"/>
            <a:ext cx="8101013" cy="192881"/>
          </a:xfrm>
          <a:prstGeom prst="rect">
            <a:avLst/>
          </a:prstGeom>
          <a:noFill/>
          <a:ln/>
        </p:spPr>
        <p:txBody>
          <a:bodyPr wrap="none" lIns="0" tIns="0" rIns="0" bIns="0" rtlCol="0" anchor="t">
            <a:spAutoFit/>
          </a:bodyPr>
          <a:lstStyle/>
          <a:p>
            <a:pPr algn="l" indent="0" marL="0">
              <a:lnSpc>
                <a:spcPts val="1500"/>
              </a:lnSpc>
              <a:buNone/>
            </a:pPr>
            <a:r>
              <a:rPr lang="en-US" sz="885" b="1" dirty="0">
                <a:solidFill>
                  <a:srgbClr val="F5A623"/>
                </a:solidFill>
              </a:rPr>
              <a:t>Cenário de Otimização: Todos os Aviários Atingindo o Benchmark do Aviário 1037</a:t>
            </a:r>
            <a:endParaRPr lang="en-US" sz="885" dirty="0"/>
          </a:p>
        </p:txBody>
      </p:sp>
      <p:sp>
        <p:nvSpPr>
          <p:cNvPr id="29" name="Text 25"/>
          <p:cNvSpPr/>
          <p:nvPr/>
        </p:nvSpPr>
        <p:spPr>
          <a:xfrm>
            <a:off x="521494" y="2943225"/>
            <a:ext cx="255746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C8E86C"/>
                </a:solidFill>
              </a:rPr>
              <a:t>130.000</a:t>
            </a:r>
            <a:endParaRPr lang="en-US" sz="1397" dirty="0"/>
          </a:p>
        </p:txBody>
      </p:sp>
      <p:sp>
        <p:nvSpPr>
          <p:cNvPr id="30" name="Text 26"/>
          <p:cNvSpPr/>
          <p:nvPr/>
        </p:nvSpPr>
        <p:spPr>
          <a:xfrm>
            <a:off x="521494" y="3300413"/>
            <a:ext cx="255746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Economia Total</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(kWh)</a:t>
            </a:r>
            <a:endParaRPr lang="en-US" sz="674" dirty="0"/>
          </a:p>
        </p:txBody>
      </p:sp>
      <p:sp>
        <p:nvSpPr>
          <p:cNvPr id="31" name="Text 27"/>
          <p:cNvSpPr/>
          <p:nvPr/>
        </p:nvSpPr>
        <p:spPr>
          <a:xfrm>
            <a:off x="3293269" y="2943225"/>
            <a:ext cx="255746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C8E86C"/>
                </a:solidFill>
              </a:rPr>
              <a:t>19%</a:t>
            </a:r>
            <a:endParaRPr lang="en-US" sz="1397" dirty="0"/>
          </a:p>
        </p:txBody>
      </p:sp>
      <p:sp>
        <p:nvSpPr>
          <p:cNvPr id="32" name="Text 28"/>
          <p:cNvSpPr/>
          <p:nvPr/>
        </p:nvSpPr>
        <p:spPr>
          <a:xfrm>
            <a:off x="3293269" y="3300413"/>
            <a:ext cx="255746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Redução do</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Consumo Total</a:t>
            </a:r>
            <a:endParaRPr lang="en-US" sz="674" dirty="0"/>
          </a:p>
        </p:txBody>
      </p:sp>
      <p:sp>
        <p:nvSpPr>
          <p:cNvPr id="33" name="Text 29"/>
          <p:cNvSpPr/>
          <p:nvPr/>
        </p:nvSpPr>
        <p:spPr>
          <a:xfrm>
            <a:off x="6065044" y="2943225"/>
            <a:ext cx="2557463" cy="300038"/>
          </a:xfrm>
          <a:prstGeom prst="rect">
            <a:avLst/>
          </a:prstGeom>
          <a:noFill/>
          <a:ln/>
        </p:spPr>
        <p:txBody>
          <a:bodyPr wrap="none" lIns="0" tIns="0" rIns="0" bIns="0" rtlCol="0" anchor="t">
            <a:spAutoFit/>
          </a:bodyPr>
          <a:lstStyle/>
          <a:p>
            <a:pPr algn="ctr" indent="0" marL="0">
              <a:lnSpc>
                <a:spcPts val="2400"/>
              </a:lnSpc>
              <a:buNone/>
            </a:pPr>
            <a:r>
              <a:rPr lang="en-US" sz="1397" b="1" dirty="0">
                <a:solidFill>
                  <a:srgbClr val="C8E86C"/>
                </a:solidFill>
              </a:rPr>
              <a:t>R$ 78.000</a:t>
            </a:r>
            <a:endParaRPr lang="en-US" sz="1397" dirty="0"/>
          </a:p>
        </p:txBody>
      </p:sp>
      <p:sp>
        <p:nvSpPr>
          <p:cNvPr id="34" name="Text 30"/>
          <p:cNvSpPr/>
          <p:nvPr/>
        </p:nvSpPr>
        <p:spPr>
          <a:xfrm>
            <a:off x="6065044" y="3300413"/>
            <a:ext cx="2557463" cy="278606"/>
          </a:xfrm>
          <a:prstGeom prst="rect">
            <a:avLst/>
          </a:prstGeom>
          <a:noFill/>
          <a:ln/>
        </p:spPr>
        <p:txBody>
          <a:bodyPr wrap="square" lIns="0" tIns="0" rIns="0" bIns="0" rtlCol="0" anchor="t">
            <a:spAutoFit/>
          </a:bodyPr>
          <a:lstStyle/>
          <a:p>
            <a:pPr algn="ctr" indent="0" marL="0">
              <a:lnSpc>
                <a:spcPts val="1100"/>
              </a:lnSpc>
              <a:buNone/>
            </a:pPr>
            <a:r>
              <a:rPr lang="en-US" sz="674" dirty="0">
                <a:solidFill>
                  <a:srgbClr val="E8E8E8"/>
                </a:solidFill>
              </a:rPr>
              <a:t>Economia</a:t>
            </a:r>
            <a:pPr algn="ctr" indent="0" marL="0">
              <a:lnSpc>
                <a:spcPts val="1100"/>
              </a:lnSpc>
              <a:buNone/>
            </a:pPr>
            <a:r>
              <a:rPr lang="en-US" sz="674" dirty="0">
                <a:solidFill>
                  <a:srgbClr val="E8E8E8"/>
                </a:solidFill>
              </a:rPr>
              <a:t>
</a:t>
            </a:r>
            <a:pPr algn="ctr" indent="0" marL="0">
              <a:lnSpc>
                <a:spcPts val="1100"/>
              </a:lnSpc>
              <a:buNone/>
            </a:pPr>
            <a:r>
              <a:rPr lang="en-US" sz="674" dirty="0">
                <a:solidFill>
                  <a:srgbClr val="E8E8E8"/>
                </a:solidFill>
              </a:rPr>
              <a:t>Financeira*</a:t>
            </a:r>
            <a:endParaRPr lang="en-US" sz="674" dirty="0"/>
          </a:p>
        </p:txBody>
      </p:sp>
      <p:sp>
        <p:nvSpPr>
          <p:cNvPr id="35" name="Text 31"/>
          <p:cNvSpPr/>
          <p:nvPr/>
        </p:nvSpPr>
        <p:spPr>
          <a:xfrm>
            <a:off x="521494" y="3636169"/>
            <a:ext cx="8101013" cy="128588"/>
          </a:xfrm>
          <a:prstGeom prst="rect">
            <a:avLst/>
          </a:prstGeom>
          <a:noFill/>
          <a:ln/>
        </p:spPr>
        <p:txBody>
          <a:bodyPr wrap="none" lIns="0" tIns="0" rIns="0" bIns="0" rtlCol="0" anchor="t">
            <a:spAutoFit/>
          </a:bodyPr>
          <a:lstStyle/>
          <a:p>
            <a:pPr algn="ctr" indent="0" marL="0">
              <a:lnSpc>
                <a:spcPts val="1000"/>
              </a:lnSpc>
              <a:buNone/>
            </a:pPr>
            <a:r>
              <a:rPr lang="en-US" sz="621" dirty="0">
                <a:solidFill>
                  <a:srgbClr val="E8E8E8"/>
                </a:solidFill>
              </a:rPr>
              <a:t>*Considerando custo médio de R$ 0,60/kWh no período analisado</a:t>
            </a:r>
            <a:endParaRPr lang="en-US" sz="621" dirty="0"/>
          </a:p>
        </p:txBody>
      </p:sp>
      <p:sp>
        <p:nvSpPr>
          <p:cNvPr id="36" name="Shape 32"/>
          <p:cNvSpPr/>
          <p:nvPr/>
        </p:nvSpPr>
        <p:spPr>
          <a:xfrm>
            <a:off x="428625" y="4071938"/>
            <a:ext cx="8286750" cy="1042988"/>
          </a:xfrm>
          <a:prstGeom prst="rect">
            <a:avLst/>
          </a:prstGeom>
          <a:solidFill>
            <a:srgbClr val="7CB342">
              <a:alpha val="10000"/>
            </a:srgbClr>
          </a:solidFill>
          <a:ln/>
        </p:spPr>
      </p:sp>
      <p:sp>
        <p:nvSpPr>
          <p:cNvPr id="37" name="Shape 33"/>
          <p:cNvSpPr/>
          <p:nvPr/>
        </p:nvSpPr>
        <p:spPr>
          <a:xfrm>
            <a:off x="428625" y="4071938"/>
            <a:ext cx="28575" cy="1042988"/>
          </a:xfrm>
          <a:prstGeom prst="rect">
            <a:avLst/>
          </a:prstGeom>
          <a:solidFill>
            <a:srgbClr val="7CB342"/>
          </a:solidFill>
          <a:ln/>
        </p:spPr>
      </p:sp>
      <p:sp>
        <p:nvSpPr>
          <p:cNvPr id="38" name="Text 34"/>
          <p:cNvSpPr/>
          <p:nvPr/>
        </p:nvSpPr>
        <p:spPr>
          <a:xfrm>
            <a:off x="528638" y="4171950"/>
            <a:ext cx="8086725" cy="171450"/>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7CB342"/>
                </a:solidFill>
              </a:rPr>
              <a:t>Ações Recomendadas para Captura de Valor</a:t>
            </a:r>
            <a:endParaRPr lang="en-US" sz="784" dirty="0"/>
          </a:p>
        </p:txBody>
      </p:sp>
      <p:sp>
        <p:nvSpPr>
          <p:cNvPr id="39" name="Shape 35"/>
          <p:cNvSpPr/>
          <p:nvPr/>
        </p:nvSpPr>
        <p:spPr>
          <a:xfrm>
            <a:off x="528638" y="4400550"/>
            <a:ext cx="200025" cy="200025"/>
          </a:xfrm>
          <a:prstGeom prst="ellipse">
            <a:avLst/>
          </a:prstGeom>
          <a:solidFill>
            <a:srgbClr val="7CB342"/>
          </a:solidFill>
          <a:ln/>
        </p:spPr>
      </p:sp>
      <p:sp>
        <p:nvSpPr>
          <p:cNvPr id="40" name="Text 36"/>
          <p:cNvSpPr/>
          <p:nvPr/>
        </p:nvSpPr>
        <p:spPr>
          <a:xfrm>
            <a:off x="528638" y="4400550"/>
            <a:ext cx="200025" cy="200025"/>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1</a:t>
            </a:r>
            <a:endParaRPr lang="en-US" sz="784" dirty="0"/>
          </a:p>
        </p:txBody>
      </p:sp>
      <p:sp>
        <p:nvSpPr>
          <p:cNvPr id="41" name="Text 37"/>
          <p:cNvSpPr/>
          <p:nvPr/>
        </p:nvSpPr>
        <p:spPr>
          <a:xfrm>
            <a:off x="785813" y="4400550"/>
            <a:ext cx="3757613" cy="278606"/>
          </a:xfrm>
          <a:prstGeom prst="rect">
            <a:avLst/>
          </a:prstGeom>
          <a:noFill/>
          <a:ln/>
        </p:spPr>
        <p:txBody>
          <a:bodyPr wrap="square" lIns="0" tIns="0" rIns="0" bIns="0" rtlCol="0" anchor="t">
            <a:spAutoFit/>
          </a:bodyPr>
          <a:lstStyle/>
          <a:p>
            <a:pPr algn="l" indent="0" marL="0">
              <a:lnSpc>
                <a:spcPts val="1100"/>
              </a:lnSpc>
              <a:buNone/>
            </a:pPr>
            <a:r>
              <a:rPr lang="en-US" sz="634" b="1" dirty="0">
                <a:solidFill>
                  <a:srgbClr val="E8E8E8"/>
                </a:solidFill>
              </a:rPr>
              <a:t>Auditoria Energética:</a:t>
            </a:r>
            <a:pPr algn="l" indent="0" marL="0">
              <a:lnSpc>
                <a:spcPts val="1100"/>
              </a:lnSpc>
              <a:buNone/>
            </a:pPr>
            <a:r>
              <a:rPr lang="en-US" sz="674" dirty="0">
                <a:solidFill>
                  <a:srgbClr val="E8E8E8"/>
                </a:solidFill>
              </a:rPr>
              <a:t> Identificar falhas de isolamento, equipamentos obsoletos e </a:t>
            </a:r>
            <a:pPr algn="l" indent="0" marL="0">
              <a:lnSpc>
                <a:spcPts val="1100"/>
              </a:lnSpc>
              <a:buNone/>
            </a:pPr>
            <a:r>
              <a:rPr lang="en-US" sz="674" dirty="0">
                <a:solidFill>
                  <a:srgbClr val="E8E8E8"/>
                </a:solidFill>
              </a:rPr>
              <a:t>práticas de manejo ineficientes nos aviários 170 e 785</a:t>
            </a:r>
            <a:endParaRPr lang="en-US" sz="634" dirty="0"/>
          </a:p>
        </p:txBody>
      </p:sp>
      <p:sp>
        <p:nvSpPr>
          <p:cNvPr id="42" name="Shape 38"/>
          <p:cNvSpPr/>
          <p:nvPr/>
        </p:nvSpPr>
        <p:spPr>
          <a:xfrm>
            <a:off x="4600575" y="4400550"/>
            <a:ext cx="200025" cy="200025"/>
          </a:xfrm>
          <a:prstGeom prst="ellipse">
            <a:avLst/>
          </a:prstGeom>
          <a:solidFill>
            <a:srgbClr val="7CB342"/>
          </a:solidFill>
          <a:ln/>
        </p:spPr>
      </p:sp>
      <p:sp>
        <p:nvSpPr>
          <p:cNvPr id="43" name="Text 39"/>
          <p:cNvSpPr/>
          <p:nvPr/>
        </p:nvSpPr>
        <p:spPr>
          <a:xfrm>
            <a:off x="4600575" y="4400550"/>
            <a:ext cx="200025" cy="200025"/>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2</a:t>
            </a:r>
            <a:endParaRPr lang="en-US" sz="784" dirty="0"/>
          </a:p>
        </p:txBody>
      </p:sp>
      <p:sp>
        <p:nvSpPr>
          <p:cNvPr id="44" name="Text 40"/>
          <p:cNvSpPr/>
          <p:nvPr/>
        </p:nvSpPr>
        <p:spPr>
          <a:xfrm>
            <a:off x="4857750" y="4400550"/>
            <a:ext cx="3757613" cy="278606"/>
          </a:xfrm>
          <a:prstGeom prst="rect">
            <a:avLst/>
          </a:prstGeom>
          <a:noFill/>
          <a:ln/>
        </p:spPr>
        <p:txBody>
          <a:bodyPr wrap="square" lIns="0" tIns="0" rIns="0" bIns="0" rtlCol="0" anchor="t">
            <a:spAutoFit/>
          </a:bodyPr>
          <a:lstStyle/>
          <a:p>
            <a:pPr algn="l" indent="0" marL="0">
              <a:lnSpc>
                <a:spcPts val="1100"/>
              </a:lnSpc>
              <a:buNone/>
            </a:pPr>
            <a:r>
              <a:rPr lang="en-US" sz="634" b="1" dirty="0">
                <a:solidFill>
                  <a:srgbClr val="E8E8E8"/>
                </a:solidFill>
              </a:rPr>
              <a:t>Benchmarking Operacional:</a:t>
            </a:r>
            <a:pPr algn="l" indent="0" marL="0">
              <a:lnSpc>
                <a:spcPts val="1100"/>
              </a:lnSpc>
              <a:buNone/>
            </a:pPr>
            <a:r>
              <a:rPr lang="en-US" sz="674" dirty="0">
                <a:solidFill>
                  <a:srgbClr val="E8E8E8"/>
                </a:solidFill>
              </a:rPr>
              <a:t> Documentar e replicar as práticas do aviário 1037 nos </a:t>
            </a:r>
            <a:pPr algn="l" indent="0" marL="0">
              <a:lnSpc>
                <a:spcPts val="1100"/>
              </a:lnSpc>
              <a:buNone/>
            </a:pPr>
            <a:r>
              <a:rPr lang="en-US" sz="674" dirty="0">
                <a:solidFill>
                  <a:srgbClr val="E8E8E8"/>
                </a:solidFill>
              </a:rPr>
              <a:t>demais aviários</a:t>
            </a:r>
            <a:endParaRPr lang="en-US" sz="634" dirty="0"/>
          </a:p>
        </p:txBody>
      </p:sp>
      <p:sp>
        <p:nvSpPr>
          <p:cNvPr id="45" name="Shape 41"/>
          <p:cNvSpPr/>
          <p:nvPr/>
        </p:nvSpPr>
        <p:spPr>
          <a:xfrm>
            <a:off x="528638" y="4736306"/>
            <a:ext cx="200025" cy="200025"/>
          </a:xfrm>
          <a:prstGeom prst="ellipse">
            <a:avLst/>
          </a:prstGeom>
          <a:solidFill>
            <a:srgbClr val="7CB342"/>
          </a:solidFill>
          <a:ln/>
        </p:spPr>
      </p:sp>
      <p:sp>
        <p:nvSpPr>
          <p:cNvPr id="46" name="Text 42"/>
          <p:cNvSpPr/>
          <p:nvPr/>
        </p:nvSpPr>
        <p:spPr>
          <a:xfrm>
            <a:off x="528638" y="4736306"/>
            <a:ext cx="200025" cy="200025"/>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3</a:t>
            </a:r>
            <a:endParaRPr lang="en-US" sz="784" dirty="0"/>
          </a:p>
        </p:txBody>
      </p:sp>
      <p:sp>
        <p:nvSpPr>
          <p:cNvPr id="47" name="Text 43"/>
          <p:cNvSpPr/>
          <p:nvPr/>
        </p:nvSpPr>
        <p:spPr>
          <a:xfrm>
            <a:off x="785813" y="4736306"/>
            <a:ext cx="3757613" cy="278606"/>
          </a:xfrm>
          <a:prstGeom prst="rect">
            <a:avLst/>
          </a:prstGeom>
          <a:noFill/>
          <a:ln/>
        </p:spPr>
        <p:txBody>
          <a:bodyPr wrap="square" lIns="0" tIns="0" rIns="0" bIns="0" rtlCol="0" anchor="t">
            <a:spAutoFit/>
          </a:bodyPr>
          <a:lstStyle/>
          <a:p>
            <a:pPr algn="l" indent="0" marL="0">
              <a:lnSpc>
                <a:spcPts val="1100"/>
              </a:lnSpc>
              <a:buNone/>
            </a:pPr>
            <a:r>
              <a:rPr lang="en-US" sz="634" b="1" dirty="0">
                <a:solidFill>
                  <a:srgbClr val="E8E8E8"/>
                </a:solidFill>
              </a:rPr>
              <a:t>Investimento em Automação:</a:t>
            </a:r>
            <a:pPr algn="l" indent="0" marL="0">
              <a:lnSpc>
                <a:spcPts val="1100"/>
              </a:lnSpc>
              <a:buNone/>
            </a:pPr>
            <a:r>
              <a:rPr lang="en-US" sz="674" dirty="0">
                <a:solidFill>
                  <a:srgbClr val="E8E8E8"/>
                </a:solidFill>
              </a:rPr>
              <a:t> Implementar sistemas de controle automatizado de </a:t>
            </a:r>
            <a:pPr algn="l" indent="0" marL="0">
              <a:lnSpc>
                <a:spcPts val="1100"/>
              </a:lnSpc>
              <a:buNone/>
            </a:pPr>
            <a:r>
              <a:rPr lang="en-US" sz="674" dirty="0">
                <a:solidFill>
                  <a:srgbClr val="E8E8E8"/>
                </a:solidFill>
              </a:rPr>
              <a:t>temperatura e ventilação</a:t>
            </a:r>
            <a:endParaRPr lang="en-US" sz="634" dirty="0"/>
          </a:p>
        </p:txBody>
      </p:sp>
      <p:sp>
        <p:nvSpPr>
          <p:cNvPr id="48" name="Shape 44"/>
          <p:cNvSpPr/>
          <p:nvPr/>
        </p:nvSpPr>
        <p:spPr>
          <a:xfrm>
            <a:off x="4600575" y="4736306"/>
            <a:ext cx="200025" cy="200025"/>
          </a:xfrm>
          <a:prstGeom prst="ellipse">
            <a:avLst/>
          </a:prstGeom>
          <a:solidFill>
            <a:srgbClr val="7CB342"/>
          </a:solidFill>
          <a:ln/>
        </p:spPr>
      </p:sp>
      <p:sp>
        <p:nvSpPr>
          <p:cNvPr id="49" name="Text 45"/>
          <p:cNvSpPr/>
          <p:nvPr/>
        </p:nvSpPr>
        <p:spPr>
          <a:xfrm>
            <a:off x="4600575" y="4736306"/>
            <a:ext cx="200025" cy="200025"/>
          </a:xfrm>
          <a:prstGeom prst="rect">
            <a:avLst/>
          </a:prstGeom>
          <a:noFill/>
          <a:ln/>
        </p:spPr>
        <p:txBody>
          <a:bodyPr wrap="none" lIns="0" tIns="0" rIns="0" bIns="0" rtlCol="0" anchor="ctr">
            <a:spAutoFit/>
          </a:bodyPr>
          <a:lstStyle/>
          <a:p>
            <a:pPr algn="ctr" indent="0" marL="0">
              <a:lnSpc>
                <a:spcPts val="1400"/>
              </a:lnSpc>
              <a:buNone/>
            </a:pPr>
            <a:r>
              <a:rPr lang="en-US" sz="784" b="1" dirty="0">
                <a:solidFill>
                  <a:srgbClr val="2C3E35"/>
                </a:solidFill>
              </a:rPr>
              <a:t>4</a:t>
            </a:r>
            <a:endParaRPr lang="en-US" sz="784" dirty="0"/>
          </a:p>
        </p:txBody>
      </p:sp>
      <p:sp>
        <p:nvSpPr>
          <p:cNvPr id="50" name="Text 46"/>
          <p:cNvSpPr/>
          <p:nvPr/>
        </p:nvSpPr>
        <p:spPr>
          <a:xfrm>
            <a:off x="4857750" y="4736306"/>
            <a:ext cx="3757613" cy="278606"/>
          </a:xfrm>
          <a:prstGeom prst="rect">
            <a:avLst/>
          </a:prstGeom>
          <a:noFill/>
          <a:ln/>
        </p:spPr>
        <p:txBody>
          <a:bodyPr wrap="square" lIns="0" tIns="0" rIns="0" bIns="0" rtlCol="0" anchor="t">
            <a:spAutoFit/>
          </a:bodyPr>
          <a:lstStyle/>
          <a:p>
            <a:pPr algn="l" indent="0" marL="0">
              <a:lnSpc>
                <a:spcPts val="1100"/>
              </a:lnSpc>
              <a:buNone/>
            </a:pPr>
            <a:r>
              <a:rPr lang="en-US" sz="634" b="1" dirty="0">
                <a:solidFill>
                  <a:srgbClr val="E8E8E8"/>
                </a:solidFill>
              </a:rPr>
              <a:t>Monitoramento em Tempo Real:</a:t>
            </a:r>
            <a:pPr algn="l" indent="0" marL="0">
              <a:lnSpc>
                <a:spcPts val="1100"/>
              </a:lnSpc>
              <a:buNone/>
            </a:pPr>
            <a:r>
              <a:rPr lang="en-US" sz="674" dirty="0">
                <a:solidFill>
                  <a:srgbClr val="E8E8E8"/>
                </a:solidFill>
              </a:rPr>
              <a:t> Instalar dashboards de consumo para identificar </a:t>
            </a:r>
            <a:pPr algn="l" indent="0" marL="0">
              <a:lnSpc>
                <a:spcPts val="1100"/>
              </a:lnSpc>
              <a:buNone/>
            </a:pPr>
            <a:r>
              <a:rPr lang="en-US" sz="674" dirty="0">
                <a:solidFill>
                  <a:srgbClr val="E8E8E8"/>
                </a:solidFill>
              </a:rPr>
              <a:t>anomalias rapidamente</a:t>
            </a:r>
            <a:endParaRPr lang="en-US" sz="63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2025-11-25T03:28:00Z</dcterms:created>
  <dcterms:modified xsi:type="dcterms:W3CDTF">2025-11-25T03:28:00Z</dcterms:modified>
</cp:coreProperties>
</file>